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1"/>
  </p:sldMasterIdLst>
  <p:notesMasterIdLst>
    <p:notesMasterId r:id="rId32"/>
  </p:notesMasterIdLst>
  <p:sldIdLst>
    <p:sldId id="261" r:id="rId2"/>
    <p:sldId id="259" r:id="rId3"/>
    <p:sldId id="267" r:id="rId4"/>
    <p:sldId id="262" r:id="rId5"/>
    <p:sldId id="263" r:id="rId6"/>
    <p:sldId id="264" r:id="rId7"/>
    <p:sldId id="268" r:id="rId8"/>
    <p:sldId id="465" r:id="rId9"/>
    <p:sldId id="271" r:id="rId10"/>
    <p:sldId id="456" r:id="rId11"/>
    <p:sldId id="457" r:id="rId12"/>
    <p:sldId id="460" r:id="rId13"/>
    <p:sldId id="459" r:id="rId14"/>
    <p:sldId id="461" r:id="rId15"/>
    <p:sldId id="258" r:id="rId16"/>
    <p:sldId id="462" r:id="rId17"/>
    <p:sldId id="443" r:id="rId18"/>
    <p:sldId id="442" r:id="rId19"/>
    <p:sldId id="444" r:id="rId20"/>
    <p:sldId id="446" r:id="rId21"/>
    <p:sldId id="448" r:id="rId22"/>
    <p:sldId id="449" r:id="rId23"/>
    <p:sldId id="451" r:id="rId24"/>
    <p:sldId id="452" r:id="rId25"/>
    <p:sldId id="453" r:id="rId26"/>
    <p:sldId id="463" r:id="rId27"/>
    <p:sldId id="464" r:id="rId28"/>
    <p:sldId id="269" r:id="rId29"/>
    <p:sldId id="270" r:id="rId30"/>
    <p:sldId id="257" r:id="rId31"/>
  </p:sldIdLst>
  <p:sldSz cx="12192000" cy="6858000"/>
  <p:notesSz cx="6858000" cy="9144000"/>
  <p:defaultTex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63759" autoAdjust="0"/>
  </p:normalViewPr>
  <p:slideViewPr>
    <p:cSldViewPr snapToGrid="0" snapToObjects="1">
      <p:cViewPr varScale="1">
        <p:scale>
          <a:sx n="33" d="100"/>
          <a:sy n="33" d="100"/>
        </p:scale>
        <p:origin x="1324" y="32"/>
      </p:cViewPr>
      <p:guideLst/>
    </p:cSldViewPr>
  </p:slideViewPr>
  <p:outlineViewPr>
    <p:cViewPr>
      <p:scale>
        <a:sx n="33" d="100"/>
        <a:sy n="33" d="100"/>
      </p:scale>
      <p:origin x="0" y="-8676"/>
    </p:cViewPr>
  </p:outlineViewPr>
  <p:notesTextViewPr>
    <p:cViewPr>
      <p:scale>
        <a:sx n="1" d="1"/>
        <a:sy n="1" d="1"/>
      </p:scale>
      <p:origin x="0" y="0"/>
    </p:cViewPr>
  </p:notesTextViewPr>
  <p:notesViewPr>
    <p:cSldViewPr snapToGrid="0" snapToObjects="1">
      <p:cViewPr varScale="1">
        <p:scale>
          <a:sx n="93" d="100"/>
          <a:sy n="93" d="100"/>
        </p:scale>
        <p:origin x="2576"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1850E9-3BCC-4246-9A1F-D636E7C3E607}" type="datetimeFigureOut">
              <a:rPr lang="et-EE" smtClean="0"/>
              <a:t>24.09.2021</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10388-F91B-1F4F-BA6C-EE7A2BBC5E3B}" type="slidenum">
              <a:rPr lang="et-EE" smtClean="0"/>
              <a:t>‹#›</a:t>
            </a:fld>
            <a:endParaRPr lang="et-EE"/>
          </a:p>
        </p:txBody>
      </p:sp>
    </p:spTree>
    <p:extLst>
      <p:ext uri="{BB962C8B-B14F-4D97-AF65-F5344CB8AC3E}">
        <p14:creationId xmlns:p14="http://schemas.microsoft.com/office/powerpoint/2010/main" val="3965720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67310388-F91B-1F4F-BA6C-EE7A2BBC5E3B}" type="slidenum">
              <a:rPr lang="et-EE" smtClean="0"/>
              <a:t>2</a:t>
            </a:fld>
            <a:endParaRPr lang="et-EE" dirty="0"/>
          </a:p>
        </p:txBody>
      </p:sp>
    </p:spTree>
    <p:extLst>
      <p:ext uri="{BB962C8B-B14F-4D97-AF65-F5344CB8AC3E}">
        <p14:creationId xmlns:p14="http://schemas.microsoft.com/office/powerpoint/2010/main" val="281383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685800" y="1143000"/>
            <a:ext cx="5486400" cy="3086100"/>
          </a:xfrm>
        </p:spPr>
      </p:sp>
      <p:sp>
        <p:nvSpPr>
          <p:cNvPr id="3" name="Märkmete kohatäid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800" dirty="0"/>
              <a:t>KE teenusel on 344 inimest</a:t>
            </a:r>
          </a:p>
        </p:txBody>
      </p:sp>
      <p:sp>
        <p:nvSpPr>
          <p:cNvPr id="4" name="Slaidinumbri kohatäide 3"/>
          <p:cNvSpPr>
            <a:spLocks noGrp="1"/>
          </p:cNvSpPr>
          <p:nvPr>
            <p:ph type="sldNum" sz="quarter" idx="10"/>
          </p:nvPr>
        </p:nvSpPr>
        <p:spPr/>
        <p:txBody>
          <a:bodyPr/>
          <a:lstStyle/>
          <a:p>
            <a:fld id="{716CC3A6-9B00-4AD2-B078-39A4BC241589}" type="slidenum">
              <a:rPr lang="et-EE"/>
              <a:t>18</a:t>
            </a:fld>
            <a:endParaRPr lang="et-EE"/>
          </a:p>
        </p:txBody>
      </p:sp>
    </p:spTree>
    <p:extLst>
      <p:ext uri="{BB962C8B-B14F-4D97-AF65-F5344CB8AC3E}">
        <p14:creationId xmlns:p14="http://schemas.microsoft.com/office/powerpoint/2010/main" val="1935350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685800" y="1143000"/>
            <a:ext cx="5486400" cy="308610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716CC3A6-9B00-4AD2-B078-39A4BC241589}" type="slidenum">
              <a:rPr lang="et-EE"/>
              <a:t>19</a:t>
            </a:fld>
            <a:endParaRPr lang="et-EE"/>
          </a:p>
        </p:txBody>
      </p:sp>
    </p:spTree>
    <p:extLst>
      <p:ext uri="{BB962C8B-B14F-4D97-AF65-F5344CB8AC3E}">
        <p14:creationId xmlns:p14="http://schemas.microsoft.com/office/powerpoint/2010/main" val="3233537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685800" y="1143000"/>
            <a:ext cx="5486400" cy="3086100"/>
          </a:xfrm>
        </p:spPr>
      </p:sp>
      <p:sp>
        <p:nvSpPr>
          <p:cNvPr id="3" name="Märkmete kohatäid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800" dirty="0" err="1"/>
              <a:t>Ruubi</a:t>
            </a:r>
            <a:r>
              <a:rPr lang="et-EE" sz="800" dirty="0"/>
              <a:t> kodu – kümme elanikku kolisid Kuressaare kesklinnas asuvasse eramajja 2017. aasta detsembris.</a:t>
            </a:r>
          </a:p>
          <a:p>
            <a:pPr marL="0" marR="0" indent="0" algn="l" defTabSz="914400" rtl="0" eaLnBrk="1" fontAlgn="auto" latinLnBrk="0" hangingPunct="1">
              <a:lnSpc>
                <a:spcPct val="100000"/>
              </a:lnSpc>
              <a:spcBef>
                <a:spcPts val="0"/>
              </a:spcBef>
              <a:spcAft>
                <a:spcPts val="0"/>
              </a:spcAft>
              <a:buClrTx/>
              <a:buSzTx/>
              <a:buFontTx/>
              <a:buNone/>
              <a:tabLst/>
              <a:defRPr/>
            </a:pPr>
            <a:r>
              <a:rPr lang="et-EE" sz="800" dirty="0"/>
              <a:t>Kõik elanikud olid suurest Sõmera erihooldekodust, kus neil ei olnud võimalust iseseisev olla. Nüüdseks käib 10 inimesest 9 tööl, nad on aktiivsed kogukonna liikmed ja oma eluga väga rahul. </a:t>
            </a:r>
          </a:p>
          <a:p>
            <a:pPr marL="0" marR="0" indent="0" algn="l" defTabSz="914400" rtl="0" eaLnBrk="1" fontAlgn="auto" latinLnBrk="0" hangingPunct="1">
              <a:lnSpc>
                <a:spcPct val="100000"/>
              </a:lnSpc>
              <a:spcBef>
                <a:spcPts val="0"/>
              </a:spcBef>
              <a:spcAft>
                <a:spcPts val="0"/>
              </a:spcAft>
              <a:buClrTx/>
              <a:buSzTx/>
              <a:buFontTx/>
              <a:buNone/>
              <a:tabLst/>
              <a:defRPr/>
            </a:pPr>
            <a:endParaRPr lang="et-EE" sz="800" dirty="0"/>
          </a:p>
          <a:p>
            <a:pPr marL="0" marR="0" indent="0" algn="l" defTabSz="914400" rtl="0" eaLnBrk="1" fontAlgn="auto" latinLnBrk="0" hangingPunct="1">
              <a:lnSpc>
                <a:spcPct val="100000"/>
              </a:lnSpc>
              <a:spcBef>
                <a:spcPts val="0"/>
              </a:spcBef>
              <a:spcAft>
                <a:spcPts val="0"/>
              </a:spcAft>
              <a:buClrTx/>
              <a:buSzTx/>
              <a:buFontTx/>
              <a:buNone/>
              <a:tabLst/>
              <a:defRPr/>
            </a:pPr>
            <a:r>
              <a:rPr lang="et-EE" sz="800" dirty="0"/>
              <a:t>Õhtulehe lugu, lk 4 </a:t>
            </a:r>
            <a:r>
              <a:rPr lang="et-EE" sz="800" dirty="0" err="1"/>
              <a:t>https</a:t>
            </a:r>
            <a:r>
              <a:rPr lang="et-EE" sz="800" dirty="0"/>
              <a:t>://</a:t>
            </a:r>
            <a:r>
              <a:rPr lang="et-EE" sz="800" dirty="0" err="1"/>
              <a:t>hoolekandeteenused.sharepoint.com</a:t>
            </a:r>
            <a:r>
              <a:rPr lang="et-EE" sz="800" dirty="0"/>
              <a:t>/:b:/g/valdkonnad/EfJViGpBTEpJnDozoC39rXABmCuwR67S-XTLC7dO7I70MA?e=</a:t>
            </a:r>
            <a:r>
              <a:rPr lang="et-EE" sz="800" dirty="0" err="1"/>
              <a:t>mDdEqI</a:t>
            </a:r>
            <a:endParaRPr lang="et-EE" sz="800" dirty="0"/>
          </a:p>
          <a:p>
            <a:pPr marL="0" marR="0" indent="0" algn="l" defTabSz="914400" rtl="0" eaLnBrk="1" fontAlgn="auto" latinLnBrk="0" hangingPunct="1">
              <a:lnSpc>
                <a:spcPct val="100000"/>
              </a:lnSpc>
              <a:spcBef>
                <a:spcPts val="0"/>
              </a:spcBef>
              <a:spcAft>
                <a:spcPts val="0"/>
              </a:spcAft>
              <a:buClrTx/>
              <a:buSzTx/>
              <a:buFontTx/>
              <a:buNone/>
              <a:tabLst/>
              <a:defRPr/>
            </a:pPr>
            <a:r>
              <a:rPr lang="et-EE" sz="800" dirty="0"/>
              <a:t>Lk 5 </a:t>
            </a:r>
            <a:r>
              <a:rPr lang="et-EE" sz="800" dirty="0" err="1"/>
              <a:t>https</a:t>
            </a:r>
            <a:r>
              <a:rPr lang="et-EE" sz="800" dirty="0"/>
              <a:t>://</a:t>
            </a:r>
            <a:r>
              <a:rPr lang="et-EE" sz="800" dirty="0" err="1"/>
              <a:t>hoolekandeteenused.sharepoint.com</a:t>
            </a:r>
            <a:r>
              <a:rPr lang="et-EE" sz="800" dirty="0"/>
              <a:t>/:b:/g/valdkonnad/EXof6p7KrsNKi3SkFstbOSABXmfV7Ut30MBB4wP7OXygfg?e=ua0MqU</a:t>
            </a:r>
          </a:p>
        </p:txBody>
      </p:sp>
      <p:sp>
        <p:nvSpPr>
          <p:cNvPr id="4" name="Slaidinumbri kohatäide 3"/>
          <p:cNvSpPr>
            <a:spLocks noGrp="1"/>
          </p:cNvSpPr>
          <p:nvPr>
            <p:ph type="sldNum" sz="quarter" idx="10"/>
          </p:nvPr>
        </p:nvSpPr>
        <p:spPr/>
        <p:txBody>
          <a:bodyPr/>
          <a:lstStyle/>
          <a:p>
            <a:fld id="{716CC3A6-9B00-4AD2-B078-39A4BC241589}" type="slidenum">
              <a:rPr lang="et-EE"/>
              <a:t>20</a:t>
            </a:fld>
            <a:endParaRPr lang="et-EE"/>
          </a:p>
        </p:txBody>
      </p:sp>
    </p:spTree>
    <p:extLst>
      <p:ext uri="{BB962C8B-B14F-4D97-AF65-F5344CB8AC3E}">
        <p14:creationId xmlns:p14="http://schemas.microsoft.com/office/powerpoint/2010/main" val="3975568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685800" y="1143000"/>
            <a:ext cx="5486400" cy="308610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716CC3A6-9B00-4AD2-B078-39A4BC241589}" type="slidenum">
              <a:rPr lang="et-EE"/>
              <a:t>21</a:t>
            </a:fld>
            <a:endParaRPr lang="et-EE"/>
          </a:p>
        </p:txBody>
      </p:sp>
    </p:spTree>
    <p:extLst>
      <p:ext uri="{BB962C8B-B14F-4D97-AF65-F5344CB8AC3E}">
        <p14:creationId xmlns:p14="http://schemas.microsoft.com/office/powerpoint/2010/main" val="2783078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ctr"/>
            <a:endParaRPr lang="en-EE" dirty="0"/>
          </a:p>
        </p:txBody>
      </p:sp>
      <p:sp>
        <p:nvSpPr>
          <p:cNvPr id="4" name="Slide Number Placeholder 3"/>
          <p:cNvSpPr>
            <a:spLocks noGrp="1"/>
          </p:cNvSpPr>
          <p:nvPr>
            <p:ph type="sldNum" sz="quarter" idx="5"/>
          </p:nvPr>
        </p:nvSpPr>
        <p:spPr/>
        <p:txBody>
          <a:bodyPr/>
          <a:lstStyle/>
          <a:p>
            <a:fld id="{CF942F66-D6F0-482B-99C0-09F5D5F6D9D5}" type="slidenum">
              <a:rPr lang="et-EE" smtClean="0"/>
              <a:t>22</a:t>
            </a:fld>
            <a:endParaRPr lang="et-EE"/>
          </a:p>
        </p:txBody>
      </p:sp>
    </p:spTree>
    <p:extLst>
      <p:ext uri="{BB962C8B-B14F-4D97-AF65-F5344CB8AC3E}">
        <p14:creationId xmlns:p14="http://schemas.microsoft.com/office/powerpoint/2010/main" val="3747878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685800" y="1143000"/>
            <a:ext cx="5486400" cy="3086100"/>
          </a:xfrm>
        </p:spPr>
      </p:sp>
      <p:sp>
        <p:nvSpPr>
          <p:cNvPr id="3" name="Märkmete kohatäid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t-EE" sz="800" dirty="0"/>
          </a:p>
        </p:txBody>
      </p:sp>
      <p:sp>
        <p:nvSpPr>
          <p:cNvPr id="4" name="Slaidinumbri kohatäide 3"/>
          <p:cNvSpPr>
            <a:spLocks noGrp="1"/>
          </p:cNvSpPr>
          <p:nvPr>
            <p:ph type="sldNum" sz="quarter" idx="10"/>
          </p:nvPr>
        </p:nvSpPr>
        <p:spPr/>
        <p:txBody>
          <a:bodyPr/>
          <a:lstStyle/>
          <a:p>
            <a:fld id="{716CC3A6-9B00-4AD2-B078-39A4BC241589}" type="slidenum">
              <a:rPr lang="et-EE"/>
              <a:t>23</a:t>
            </a:fld>
            <a:endParaRPr lang="et-EE"/>
          </a:p>
        </p:txBody>
      </p:sp>
    </p:spTree>
    <p:extLst>
      <p:ext uri="{BB962C8B-B14F-4D97-AF65-F5344CB8AC3E}">
        <p14:creationId xmlns:p14="http://schemas.microsoft.com/office/powerpoint/2010/main" val="911561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685800" y="1143000"/>
            <a:ext cx="5486400" cy="308610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716CC3A6-9B00-4AD2-B078-39A4BC241589}" type="slidenum">
              <a:rPr lang="et-EE"/>
              <a:t>24</a:t>
            </a:fld>
            <a:endParaRPr lang="et-EE"/>
          </a:p>
        </p:txBody>
      </p:sp>
    </p:spTree>
    <p:extLst>
      <p:ext uri="{BB962C8B-B14F-4D97-AF65-F5344CB8AC3E}">
        <p14:creationId xmlns:p14="http://schemas.microsoft.com/office/powerpoint/2010/main" val="3521997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685800" y="1143000"/>
            <a:ext cx="5486400" cy="3086100"/>
          </a:xfrm>
        </p:spPr>
      </p:sp>
      <p:sp>
        <p:nvSpPr>
          <p:cNvPr id="3" name="Märkmete kohatäid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800" dirty="0"/>
              <a:t>Artiklid taustaks</a:t>
            </a:r>
          </a:p>
          <a:p>
            <a:pPr marL="0" marR="0" indent="0" algn="l" defTabSz="914400" rtl="0" eaLnBrk="1" fontAlgn="auto" latinLnBrk="0" hangingPunct="1">
              <a:lnSpc>
                <a:spcPct val="100000"/>
              </a:lnSpc>
              <a:spcBef>
                <a:spcPts val="0"/>
              </a:spcBef>
              <a:spcAft>
                <a:spcPts val="0"/>
              </a:spcAft>
              <a:buClrTx/>
              <a:buSzTx/>
              <a:buFontTx/>
              <a:buNone/>
              <a:tabLst/>
              <a:defRPr/>
            </a:pPr>
            <a:r>
              <a:rPr lang="et-EE" sz="800" dirty="0" err="1"/>
              <a:t>https</a:t>
            </a:r>
            <a:r>
              <a:rPr lang="et-EE" sz="800" dirty="0"/>
              <a:t>://</a:t>
            </a:r>
            <a:r>
              <a:rPr lang="et-EE" sz="800" dirty="0" err="1"/>
              <a:t>www.hoolekandeteenused.ee</a:t>
            </a:r>
            <a:r>
              <a:rPr lang="et-EE" sz="800" dirty="0"/>
              <a:t>/pingutusi-kroonivad-uued-oskused/</a:t>
            </a:r>
          </a:p>
          <a:p>
            <a:pPr marL="0" marR="0" indent="0" algn="l" defTabSz="914400" rtl="0" eaLnBrk="1" fontAlgn="auto" latinLnBrk="0" hangingPunct="1">
              <a:lnSpc>
                <a:spcPct val="100000"/>
              </a:lnSpc>
              <a:spcBef>
                <a:spcPts val="0"/>
              </a:spcBef>
              <a:spcAft>
                <a:spcPts val="0"/>
              </a:spcAft>
              <a:buClrTx/>
              <a:buSzTx/>
              <a:buFontTx/>
              <a:buNone/>
              <a:tabLst/>
              <a:defRPr/>
            </a:pPr>
            <a:r>
              <a:rPr lang="et-EE" sz="800" dirty="0" err="1"/>
              <a:t>https</a:t>
            </a:r>
            <a:r>
              <a:rPr lang="et-EE" sz="800" dirty="0"/>
              <a:t>://</a:t>
            </a:r>
            <a:r>
              <a:rPr lang="et-EE" sz="800" dirty="0" err="1"/>
              <a:t>www.hoolekandeteenused.ee</a:t>
            </a:r>
            <a:r>
              <a:rPr lang="et-EE" sz="800" dirty="0"/>
              <a:t>/</a:t>
            </a:r>
            <a:r>
              <a:rPr lang="et-EE" sz="800" dirty="0" err="1"/>
              <a:t>oppimine</a:t>
            </a:r>
            <a:r>
              <a:rPr lang="et-EE" sz="800" dirty="0"/>
              <a:t>-</a:t>
            </a:r>
            <a:r>
              <a:rPr lang="et-EE" sz="800" dirty="0" err="1"/>
              <a:t>tostab</a:t>
            </a:r>
            <a:r>
              <a:rPr lang="et-EE" sz="800" dirty="0"/>
              <a:t>-teadlikkust-ja-paneb-silmad-</a:t>
            </a:r>
            <a:r>
              <a:rPr lang="et-EE" sz="800" dirty="0" err="1"/>
              <a:t>sarama</a:t>
            </a:r>
            <a:r>
              <a:rPr lang="et-EE" sz="80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t-EE" sz="800" dirty="0" err="1"/>
              <a:t>https</a:t>
            </a:r>
            <a:r>
              <a:rPr lang="et-EE" sz="800" dirty="0"/>
              <a:t>://</a:t>
            </a:r>
            <a:r>
              <a:rPr lang="et-EE" sz="800" dirty="0" err="1"/>
              <a:t>www.hoolekandeteenused.ee</a:t>
            </a:r>
            <a:r>
              <a:rPr lang="et-EE" sz="800" dirty="0"/>
              <a:t>/viljandi-koolilood-mida-</a:t>
            </a:r>
            <a:r>
              <a:rPr lang="et-EE" sz="800" dirty="0" err="1"/>
              <a:t>opitakse</a:t>
            </a:r>
            <a:r>
              <a:rPr lang="et-EE" sz="800" dirty="0"/>
              <a:t>/</a:t>
            </a:r>
          </a:p>
        </p:txBody>
      </p:sp>
      <p:sp>
        <p:nvSpPr>
          <p:cNvPr id="4" name="Slaidinumbri kohatäide 3"/>
          <p:cNvSpPr>
            <a:spLocks noGrp="1"/>
          </p:cNvSpPr>
          <p:nvPr>
            <p:ph type="sldNum" sz="quarter" idx="10"/>
          </p:nvPr>
        </p:nvSpPr>
        <p:spPr/>
        <p:txBody>
          <a:bodyPr/>
          <a:lstStyle/>
          <a:p>
            <a:fld id="{716CC3A6-9B00-4AD2-B078-39A4BC241589}" type="slidenum">
              <a:rPr lang="et-EE"/>
              <a:t>25</a:t>
            </a:fld>
            <a:endParaRPr lang="et-EE"/>
          </a:p>
        </p:txBody>
      </p:sp>
    </p:spTree>
    <p:extLst>
      <p:ext uri="{BB962C8B-B14F-4D97-AF65-F5344CB8AC3E}">
        <p14:creationId xmlns:p14="http://schemas.microsoft.com/office/powerpoint/2010/main" val="2557484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b="0" i="0" dirty="0" err="1">
                <a:solidFill>
                  <a:srgbClr val="262626"/>
                </a:solidFill>
                <a:effectLst/>
                <a:latin typeface="Arial" panose="020B0604020202020204" pitchFamily="34" charset="0"/>
              </a:rPr>
              <a:t>CARe</a:t>
            </a:r>
            <a:r>
              <a:rPr lang="et-EE" b="0" i="0" dirty="0">
                <a:solidFill>
                  <a:srgbClr val="262626"/>
                </a:solidFill>
                <a:effectLst/>
                <a:latin typeface="Arial" panose="020B0604020202020204" pitchFamily="34" charset="0"/>
              </a:rPr>
              <a:t> metoodika töötasid välja 1990. aastatel Hollandis Jean Pierre </a:t>
            </a:r>
            <a:r>
              <a:rPr lang="et-EE" b="0" i="0" dirty="0" err="1">
                <a:solidFill>
                  <a:srgbClr val="262626"/>
                </a:solidFill>
                <a:effectLst/>
                <a:latin typeface="Arial" panose="020B0604020202020204" pitchFamily="34" charset="0"/>
              </a:rPr>
              <a:t>Wilken</a:t>
            </a:r>
            <a:r>
              <a:rPr lang="et-EE" b="0" i="0" dirty="0">
                <a:solidFill>
                  <a:srgbClr val="262626"/>
                </a:solidFill>
                <a:effectLst/>
                <a:latin typeface="Arial" panose="020B0604020202020204" pitchFamily="34" charset="0"/>
              </a:rPr>
              <a:t> ja Dirk den Hollander. Praeguseks on seda mitmel korral uuendatud ja täiendatud, lähtudes mahukatest uurimistöödest, igapäevasest praktikast ning ühiskonnas toimunud muutustest. Metoodika on ajaproovile hästi vastu pidanud ja muutunud aina lihtsamaks ning </a:t>
            </a:r>
            <a:r>
              <a:rPr lang="et-EE" b="0" i="0" dirty="0" err="1">
                <a:solidFill>
                  <a:srgbClr val="262626"/>
                </a:solidFill>
                <a:effectLst/>
                <a:latin typeface="Arial" panose="020B0604020202020204" pitchFamily="34" charset="0"/>
              </a:rPr>
              <a:t>inimkesksemaks</a:t>
            </a:r>
            <a:r>
              <a:rPr lang="et-EE" b="0" i="0" dirty="0">
                <a:solidFill>
                  <a:srgbClr val="262626"/>
                </a:solidFill>
                <a:effectLst/>
                <a:latin typeface="Arial" panose="020B0604020202020204" pitchFamily="34" charset="0"/>
              </a:rPr>
              <a:t>. </a:t>
            </a:r>
            <a:r>
              <a:rPr lang="et-EE" b="0" i="0" dirty="0" err="1">
                <a:solidFill>
                  <a:srgbClr val="262626"/>
                </a:solidFill>
                <a:effectLst/>
                <a:latin typeface="Arial" panose="020B0604020202020204" pitchFamily="34" charset="0"/>
              </a:rPr>
              <a:t>CARe</a:t>
            </a:r>
            <a:r>
              <a:rPr lang="et-EE" b="0" i="0" dirty="0">
                <a:solidFill>
                  <a:srgbClr val="262626"/>
                </a:solidFill>
                <a:effectLst/>
                <a:latin typeface="Arial" panose="020B0604020202020204" pitchFamily="34" charset="0"/>
              </a:rPr>
              <a:t> on kasutusel ligi 20 riigis (sh Hollandis, Taanis, Suurbritannias ja Ida-Euroopas).</a:t>
            </a:r>
          </a:p>
          <a:p>
            <a:endParaRPr lang="et-EE" b="0" i="0" dirty="0">
              <a:solidFill>
                <a:srgbClr val="262626"/>
              </a:solidFill>
              <a:effectLst/>
              <a:latin typeface="Arial" panose="020B0604020202020204" pitchFamily="34" charset="0"/>
            </a:endParaRPr>
          </a:p>
          <a:p>
            <a:pPr algn="l" fontAlgn="base"/>
            <a:r>
              <a:rPr lang="et-EE" b="0" i="0" dirty="0">
                <a:solidFill>
                  <a:srgbClr val="262626"/>
                </a:solidFill>
                <a:effectLst/>
                <a:latin typeface="Arial" panose="020B0604020202020204" pitchFamily="34" charset="0"/>
              </a:rPr>
              <a:t>Haavatavas positsioonis olevate inimestega töötavatele spetsialistidele pakub </a:t>
            </a:r>
            <a:r>
              <a:rPr lang="et-EE" b="0" i="0" dirty="0" err="1">
                <a:solidFill>
                  <a:srgbClr val="262626"/>
                </a:solidFill>
                <a:effectLst/>
                <a:latin typeface="Arial" panose="020B0604020202020204" pitchFamily="34" charset="0"/>
              </a:rPr>
              <a:t>CARe</a:t>
            </a:r>
            <a:r>
              <a:rPr lang="et-EE" b="0" i="0" dirty="0">
                <a:solidFill>
                  <a:srgbClr val="262626"/>
                </a:solidFill>
                <a:effectLst/>
                <a:latin typeface="Arial" panose="020B0604020202020204" pitchFamily="34" charset="0"/>
              </a:rPr>
              <a:t> metoodika hea raamistiku: annab juhiseid, kuidas luua toimiv koostöösuhe ning kuidas võimalikult terviklikult mõista inimese elu ja vajadusi ning pakkuda tuge taastumisel ja parema elukvaliteedi saavutamisel. </a:t>
            </a:r>
            <a:r>
              <a:rPr lang="et-EE" b="0" i="0" dirty="0" err="1">
                <a:solidFill>
                  <a:srgbClr val="262626"/>
                </a:solidFill>
                <a:effectLst/>
                <a:latin typeface="Arial" panose="020B0604020202020204" pitchFamily="34" charset="0"/>
              </a:rPr>
              <a:t>CARe</a:t>
            </a:r>
            <a:r>
              <a:rPr lang="et-EE" b="0" i="0" dirty="0">
                <a:solidFill>
                  <a:srgbClr val="262626"/>
                </a:solidFill>
                <a:effectLst/>
                <a:latin typeface="Arial" panose="020B0604020202020204" pitchFamily="34" charset="0"/>
              </a:rPr>
              <a:t> metoodika toetab ka spetsialisti – nii klienditöös kui ka oma elu mõtestamisel, väärtuste äratundmisel ja analüüsimisel, sest töötades haavatavate inimestega on oht ka ise läbi põleda.</a:t>
            </a:r>
          </a:p>
          <a:p>
            <a:pPr algn="l" fontAlgn="base"/>
            <a:r>
              <a:rPr lang="et-EE" b="0" i="0" dirty="0">
                <a:solidFill>
                  <a:srgbClr val="262626"/>
                </a:solidFill>
                <a:effectLst/>
                <a:latin typeface="Arial" panose="020B0604020202020204" pitchFamily="34" charset="0"/>
              </a:rPr>
              <a:t>Ennekõike oleme lihtsalt inimesed, mitte kliendid ja spetsialistid. Me kõik oleme haavatavad eri põhjustel, meil on seljataga valusaid hetki ja nendest taastumise kogemusi. Oleme kaasteelised eluteel, oma murede ja rõõmudega. Me kõik soovime oma elu jagada ja võime vajada abi. Üks selline abistamise metoodika on </a:t>
            </a:r>
            <a:r>
              <a:rPr lang="et-EE" b="0" i="0" dirty="0" err="1">
                <a:solidFill>
                  <a:srgbClr val="262626"/>
                </a:solidFill>
                <a:effectLst/>
                <a:latin typeface="Arial" panose="020B0604020202020204" pitchFamily="34" charset="0"/>
              </a:rPr>
              <a:t>CARe</a:t>
            </a:r>
            <a:r>
              <a:rPr lang="et-EE" b="0" i="0" dirty="0">
                <a:solidFill>
                  <a:srgbClr val="262626"/>
                </a:solidFill>
                <a:effectLst/>
                <a:latin typeface="Arial" panose="020B0604020202020204" pitchFamily="34" charset="0"/>
              </a:rPr>
              <a:t>.</a:t>
            </a:r>
          </a:p>
          <a:p>
            <a:endParaRPr lang="et-EE" b="0" i="0" dirty="0">
              <a:solidFill>
                <a:srgbClr val="262626"/>
              </a:solidFill>
              <a:effectLst/>
              <a:latin typeface="Arial" panose="020B0604020202020204" pitchFamily="34" charset="0"/>
            </a:endParaRPr>
          </a:p>
          <a:p>
            <a:endParaRPr lang="et-EE" dirty="0"/>
          </a:p>
        </p:txBody>
      </p:sp>
      <p:sp>
        <p:nvSpPr>
          <p:cNvPr id="4" name="Slaidinumbri kohatäide 3"/>
          <p:cNvSpPr>
            <a:spLocks noGrp="1"/>
          </p:cNvSpPr>
          <p:nvPr>
            <p:ph type="sldNum" sz="quarter" idx="5"/>
          </p:nvPr>
        </p:nvSpPr>
        <p:spPr/>
        <p:txBody>
          <a:bodyPr/>
          <a:lstStyle/>
          <a:p>
            <a:fld id="{67310388-F91B-1F4F-BA6C-EE7A2BBC5E3B}" type="slidenum">
              <a:rPr lang="et-EE" smtClean="0"/>
              <a:t>3</a:t>
            </a:fld>
            <a:endParaRPr lang="et-EE"/>
          </a:p>
        </p:txBody>
      </p:sp>
    </p:spTree>
    <p:extLst>
      <p:ext uri="{BB962C8B-B14F-4D97-AF65-F5344CB8AC3E}">
        <p14:creationId xmlns:p14="http://schemas.microsoft.com/office/powerpoint/2010/main" val="325625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algn="l" fontAlgn="base"/>
            <a:r>
              <a:rPr lang="et-EE" b="0" i="0" dirty="0" err="1">
                <a:solidFill>
                  <a:srgbClr val="262626"/>
                </a:solidFill>
                <a:effectLst/>
                <a:latin typeface="Arial" panose="020B0604020202020204" pitchFamily="34" charset="0"/>
              </a:rPr>
              <a:t>CARe</a:t>
            </a:r>
            <a:r>
              <a:rPr lang="et-EE" b="0" i="0" dirty="0">
                <a:solidFill>
                  <a:srgbClr val="262626"/>
                </a:solidFill>
                <a:effectLst/>
                <a:latin typeface="Arial" panose="020B0604020202020204" pitchFamily="34" charset="0"/>
              </a:rPr>
              <a:t> metoodika üks alustalasid on </a:t>
            </a:r>
            <a:r>
              <a:rPr lang="et-EE" b="1" i="0" dirty="0">
                <a:solidFill>
                  <a:srgbClr val="262626"/>
                </a:solidFill>
                <a:effectLst/>
                <a:latin typeface="Arial" panose="020B0604020202020204" pitchFamily="34" charset="0"/>
              </a:rPr>
              <a:t>taastumise toetamine</a:t>
            </a:r>
            <a:r>
              <a:rPr lang="et-EE" b="0" i="0" dirty="0">
                <a:solidFill>
                  <a:srgbClr val="262626"/>
                </a:solidFill>
                <a:effectLst/>
                <a:latin typeface="Arial" panose="020B0604020202020204" pitchFamily="34" charset="0"/>
              </a:rPr>
              <a:t>. </a:t>
            </a:r>
          </a:p>
          <a:p>
            <a:pPr algn="l" fontAlgn="base"/>
            <a:r>
              <a:rPr lang="et-EE" b="1" i="0" dirty="0">
                <a:solidFill>
                  <a:srgbClr val="262626"/>
                </a:solidFill>
                <a:effectLst/>
                <a:latin typeface="Arial" panose="020B0604020202020204" pitchFamily="34" charset="0"/>
              </a:rPr>
              <a:t>Taastumine on protsess</a:t>
            </a:r>
            <a:r>
              <a:rPr lang="et-EE" b="0" i="0" dirty="0">
                <a:solidFill>
                  <a:srgbClr val="262626"/>
                </a:solidFill>
                <a:effectLst/>
                <a:latin typeface="Arial" panose="020B0604020202020204" pitchFamily="34" charset="0"/>
              </a:rPr>
              <a:t>, mis on suunatud nii inimese sisse kui ka väljapoole. Ennekõike toimub taastumine inimese sees –</a:t>
            </a:r>
            <a:r>
              <a:rPr lang="et-EE" sz="1200" dirty="0"/>
              <a:t> toimub sisemine areng, mis muudab inimese hoiakuid, väärtuseid, tundeid, eesmärke, oskuseid ja rolle. </a:t>
            </a:r>
            <a:r>
              <a:rPr lang="et-EE" sz="1200" b="0" i="0" dirty="0">
                <a:solidFill>
                  <a:srgbClr val="262626"/>
                </a:solidFill>
                <a:effectLst/>
                <a:latin typeface="Arial" panose="020B0604020202020204" pitchFamily="34" charset="0"/>
              </a:rPr>
              <a:t>S</a:t>
            </a:r>
            <a:r>
              <a:rPr lang="et-EE" b="0" i="0" dirty="0">
                <a:solidFill>
                  <a:srgbClr val="262626"/>
                </a:solidFill>
                <a:effectLst/>
                <a:latin typeface="Arial" panose="020B0604020202020204" pitchFamily="34" charset="0"/>
              </a:rPr>
              <a:t>ee tähendab tööd ja kohanemist iseenda ja oma mõtetega, toimetulekut kaotuse ning leinaga, muutunud olukorra lahtimõtestamist ja uue olukorraga leppimist. See võib olla väga keeruline, kuid leppida on vaja, et saavutada tasakaal ja võtta taas kontroll oma elu üle.</a:t>
            </a:r>
          </a:p>
          <a:p>
            <a:pPr algn="l" fontAlgn="base"/>
            <a:endParaRPr lang="et-EE" b="0" i="0" dirty="0">
              <a:solidFill>
                <a:srgbClr val="262626"/>
              </a:solidFill>
              <a:effectLst/>
              <a:latin typeface="Arial" panose="020B0604020202020204" pitchFamily="34" charset="0"/>
            </a:endParaRPr>
          </a:p>
          <a:p>
            <a:pPr algn="l" fontAlgn="base"/>
            <a:r>
              <a:rPr lang="et-EE" b="0" i="0" dirty="0">
                <a:solidFill>
                  <a:srgbClr val="262626"/>
                </a:solidFill>
                <a:effectLst/>
                <a:latin typeface="Arial" panose="020B0604020202020204" pitchFamily="34" charset="0"/>
              </a:rPr>
              <a:t>Kõik taastumisprotsessid on erinevad, kulgedes tõusude ja langustega. Võib kuluda aastaid, kuni inimene on leidnud uued võimalused ja sobiva väljundi elus. Alles siis võib ta öelda, et on väga olulise kogemuse võrra rikkam. Taastumine tähendab oma elule mõtte leidmist ja haigusega või erivajadusega elama õppimist, sest täielik tervenemine või varasema olukorra taastamine ei olegi alati võimalik.</a:t>
            </a:r>
          </a:p>
          <a:p>
            <a:pPr algn="l" fontAlgn="base"/>
            <a:endParaRPr lang="et-EE" b="0" i="0" dirty="0">
              <a:solidFill>
                <a:srgbClr val="262626"/>
              </a:solidFill>
              <a:effectLst/>
              <a:latin typeface="Arial" panose="020B0604020202020204" pitchFamily="34" charset="0"/>
            </a:endParaRPr>
          </a:p>
          <a:p>
            <a:pPr algn="l" fontAlgn="base"/>
            <a:r>
              <a:rPr lang="et-EE" b="0" i="0" dirty="0">
                <a:solidFill>
                  <a:srgbClr val="262626"/>
                </a:solidFill>
                <a:effectLst/>
                <a:latin typeface="Arial" panose="020B0604020202020204" pitchFamily="34" charset="0"/>
              </a:rPr>
              <a:t>Personaalne identiteet – on väga oluline, et inimesel oleks võimalus rääkida oma lugu, ta oleks aktsepteeritud ja ära kuulatud. Rääkimine aitab inimesel olukorda lahti mõtestada ja asetada see ka laiemasse konteksti. </a:t>
            </a:r>
            <a:r>
              <a:rPr lang="et-EE" b="0" i="0" dirty="0" err="1">
                <a:solidFill>
                  <a:srgbClr val="262626"/>
                </a:solidFill>
                <a:effectLst/>
                <a:latin typeface="Arial" panose="020B0604020202020204" pitchFamily="34" charset="0"/>
              </a:rPr>
              <a:t>CARe</a:t>
            </a:r>
            <a:r>
              <a:rPr lang="et-EE" b="0" i="0" dirty="0">
                <a:solidFill>
                  <a:srgbClr val="262626"/>
                </a:solidFill>
                <a:effectLst/>
                <a:latin typeface="Arial" panose="020B0604020202020204" pitchFamily="34" charset="0"/>
              </a:rPr>
              <a:t> metoodika toob välja, et koos rääkimisega loob ja tugevdab inimene oma personaalset identiteeti (ehk analüüsib, mis minuga juhtus, mida see minu jaoks tähendab, see on minu lugu, need on minu kogemused ja minu viis olukorraga toimetulemiseks jm). Rääkimine nõuab ka spetsialisti usaldamist ja julgust end avada, mis ei tarvitse olla lihtne. Personaalne identiteet ja personaalne taastumine on aga eelduseks sellele, et inimene oleks ühel hetkel valmis ning sooviks seada laiemaid sotsiaalseid eesmärke (st ta taastub sotsiaalselt – tegeleb enesearenguga, omandab uue elukutse, läheb tööle, on aktiivne kogukonnaliige jm).</a:t>
            </a:r>
          </a:p>
          <a:p>
            <a:pPr algn="l" fontAlgn="base"/>
            <a:endParaRPr lang="et-EE" b="0" i="0" dirty="0">
              <a:solidFill>
                <a:srgbClr val="262626"/>
              </a:solidFill>
              <a:effectLst/>
              <a:latin typeface="Arial" panose="020B0604020202020204" pitchFamily="34" charset="0"/>
            </a:endParaRPr>
          </a:p>
          <a:p>
            <a:pPr algn="l" fontAlgn="base"/>
            <a:r>
              <a:rPr lang="et-EE" b="1" i="0" dirty="0">
                <a:solidFill>
                  <a:srgbClr val="262626"/>
                </a:solidFill>
                <a:effectLst/>
                <a:latin typeface="Arial" panose="020B0604020202020204" pitchFamily="34" charset="0"/>
              </a:rPr>
              <a:t>Terviklikkus </a:t>
            </a:r>
            <a:r>
              <a:rPr lang="et-EE" b="0" i="0" dirty="0">
                <a:solidFill>
                  <a:srgbClr val="262626"/>
                </a:solidFill>
                <a:effectLst/>
                <a:latin typeface="Arial" panose="020B0604020202020204" pitchFamily="34" charset="0"/>
              </a:rPr>
              <a:t>- </a:t>
            </a:r>
            <a:r>
              <a:rPr lang="et-EE" b="0" i="0" dirty="0" err="1">
                <a:solidFill>
                  <a:srgbClr val="262626"/>
                </a:solidFill>
                <a:effectLst/>
                <a:latin typeface="Arial" panose="020B0604020202020204" pitchFamily="34" charset="0"/>
              </a:rPr>
              <a:t>Kõikehõlmavus</a:t>
            </a:r>
            <a:r>
              <a:rPr lang="et-EE" b="0" i="0" dirty="0">
                <a:solidFill>
                  <a:srgbClr val="262626"/>
                </a:solidFill>
                <a:effectLst/>
                <a:latin typeface="Arial" panose="020B0604020202020204" pitchFamily="34" charset="0"/>
              </a:rPr>
              <a:t> </a:t>
            </a:r>
            <a:r>
              <a:rPr lang="et-EE" b="0" i="0" dirty="0" err="1">
                <a:solidFill>
                  <a:srgbClr val="262626"/>
                </a:solidFill>
                <a:effectLst/>
                <a:latin typeface="Arial" panose="020B0604020202020204" pitchFamily="34" charset="0"/>
              </a:rPr>
              <a:t>CARe</a:t>
            </a:r>
            <a:r>
              <a:rPr lang="et-EE" b="0" i="0" dirty="0">
                <a:solidFill>
                  <a:srgbClr val="262626"/>
                </a:solidFill>
                <a:effectLst/>
                <a:latin typeface="Arial" panose="020B0604020202020204" pitchFamily="34" charset="0"/>
              </a:rPr>
              <a:t> nimetuses (ingl </a:t>
            </a:r>
            <a:r>
              <a:rPr lang="et-EE" b="0" i="1" dirty="0" err="1">
                <a:solidFill>
                  <a:srgbClr val="262626"/>
                </a:solidFill>
                <a:effectLst/>
                <a:latin typeface="Arial" panose="020B0604020202020204" pitchFamily="34" charset="0"/>
              </a:rPr>
              <a:t>comprehensive</a:t>
            </a:r>
            <a:r>
              <a:rPr lang="et-EE" b="0" i="0" dirty="0">
                <a:solidFill>
                  <a:srgbClr val="262626"/>
                </a:solidFill>
                <a:effectLst/>
                <a:latin typeface="Arial" panose="020B0604020202020204" pitchFamily="34" charset="0"/>
              </a:rPr>
              <a:t>) tähendabki seda, et inimese elu vaadeldakse võimalikult terviklikult (isiklikes ja peamistes eluvaldkondades), aga ka inimese enda, teda ümbritseva sotsiaalse ja füüsilise keskkonna ning ühiskonna tasandil. Seda on vaja, sest iga inimene on osa suuremast kogukonnast ja ühiskonnast oma ootuste, panuse ja rollidega. Me ei saa luua erivajadusega inimestele eraldi väikest keskkonda, sest kõigil on õigus kuuluda laiemasse kogukonda, iga inimene on ühiskonna täieõiguslik osaline ja selleks peavad olema tagatud ühesugused võimalused.</a:t>
            </a:r>
          </a:p>
          <a:p>
            <a:pPr algn="l" fontAlgn="base"/>
            <a:r>
              <a:rPr lang="et-EE" b="0" i="0" dirty="0">
                <a:solidFill>
                  <a:srgbClr val="262626"/>
                </a:solidFill>
                <a:effectLst/>
                <a:latin typeface="Arial" panose="020B0604020202020204" pitchFamily="34" charset="0"/>
              </a:rPr>
              <a:t>Spetsialist võib koos inimesega koostada nn </a:t>
            </a:r>
            <a:r>
              <a:rPr lang="et-EE" b="0" i="1" dirty="0">
                <a:solidFill>
                  <a:srgbClr val="262626"/>
                </a:solidFill>
                <a:effectLst/>
                <a:latin typeface="Arial" panose="020B0604020202020204" pitchFamily="34" charset="0"/>
              </a:rPr>
              <a:t>isikliku profiili</a:t>
            </a:r>
            <a:r>
              <a:rPr lang="et-EE" b="0" i="0" dirty="0">
                <a:solidFill>
                  <a:srgbClr val="262626"/>
                </a:solidFill>
                <a:effectLst/>
                <a:latin typeface="Arial" panose="020B0604020202020204" pitchFamily="34" charset="0"/>
              </a:rPr>
              <a:t>, mis on </a:t>
            </a:r>
            <a:r>
              <a:rPr lang="et-EE" b="0" i="0" dirty="0" err="1">
                <a:solidFill>
                  <a:srgbClr val="262626"/>
                </a:solidFill>
                <a:effectLst/>
                <a:latin typeface="Arial" panose="020B0604020202020204" pitchFamily="34" charset="0"/>
              </a:rPr>
              <a:t>CARe</a:t>
            </a:r>
            <a:r>
              <a:rPr lang="et-EE" b="0" i="0" dirty="0">
                <a:solidFill>
                  <a:srgbClr val="262626"/>
                </a:solidFill>
                <a:effectLst/>
                <a:latin typeface="Arial" panose="020B0604020202020204" pitchFamily="34" charset="0"/>
              </a:rPr>
              <a:t> metoodika üks töölehtedest. Isiklik profiil aitab mõelda nende eluvaldkondade peale, mis inimese elukvaliteeti mõjutavad. Sellega saab selgitada välja inimese praeguse (kui on vaja, siis ka mineviku) olukorra, peamised vajadused, senised kogemused ja soovid.</a:t>
            </a:r>
          </a:p>
          <a:p>
            <a:pPr algn="l" fontAlgn="base"/>
            <a:endParaRPr lang="et-EE" b="0" i="0" dirty="0">
              <a:solidFill>
                <a:srgbClr val="262626"/>
              </a:solidFill>
              <a:effectLst/>
              <a:latin typeface="Arial" panose="020B0604020202020204" pitchFamily="34" charset="0"/>
            </a:endParaRPr>
          </a:p>
          <a:p>
            <a:pPr algn="l" fontAlgn="base"/>
            <a:r>
              <a:rPr lang="et-EE" b="1" i="0" dirty="0">
                <a:solidFill>
                  <a:srgbClr val="262626"/>
                </a:solidFill>
                <a:effectLst/>
                <a:latin typeface="Arial" panose="020B0604020202020204" pitchFamily="34" charset="0"/>
              </a:rPr>
              <a:t>Tugevused </a:t>
            </a:r>
            <a:r>
              <a:rPr lang="et-EE" b="0" i="0" dirty="0">
                <a:solidFill>
                  <a:srgbClr val="262626"/>
                </a:solidFill>
                <a:effectLst/>
                <a:latin typeface="Arial" panose="020B0604020202020204" pitchFamily="34" charset="0"/>
              </a:rPr>
              <a:t>- tähelepanu on suunatud inimesele jõustamisele ja tema tugevuste leidmisele. Tugevusteks on näiteks inimese teadmised, oskused, varasemad kogemused ja toimetulekustrateegiad (kuidas on sarnaste olukordadega toime tuldud), õnnestumised, soovid jm. Tugevusi ja ressursse võime leida nii inimese minevikust kui ka praegusest ajast; inimesest endast, teda ümbritsevast sotsiaalsest ja füüsilisest keskkonnast.</a:t>
            </a:r>
          </a:p>
          <a:p>
            <a:pPr algn="l" fontAlgn="base"/>
            <a:r>
              <a:rPr lang="et-EE" b="0" i="0" dirty="0">
                <a:solidFill>
                  <a:srgbClr val="262626"/>
                </a:solidFill>
                <a:effectLst/>
                <a:latin typeface="Arial" panose="020B0604020202020204" pitchFamily="34" charset="0"/>
              </a:rPr>
              <a:t>Tugevused aitavad inimesel toime tulla ka tema </a:t>
            </a:r>
            <a:r>
              <a:rPr lang="et-EE" b="0" i="0" dirty="0" err="1">
                <a:solidFill>
                  <a:srgbClr val="262626"/>
                </a:solidFill>
                <a:effectLst/>
                <a:latin typeface="Arial" panose="020B0604020202020204" pitchFamily="34" charset="0"/>
              </a:rPr>
              <a:t>haavatavusega</a:t>
            </a:r>
            <a:r>
              <a:rPr lang="et-EE" b="0" i="0" dirty="0">
                <a:solidFill>
                  <a:srgbClr val="262626"/>
                </a:solidFill>
                <a:effectLst/>
                <a:latin typeface="Arial" panose="020B0604020202020204" pitchFamily="34" charset="0"/>
              </a:rPr>
              <a:t>. Probleeme ja raskusi ei ignoreerita, vaid tunnustatakse inimese kogemuse väärtusliku osana. Selle asemel, et keskenduda probleemidele, küsib </a:t>
            </a:r>
            <a:r>
              <a:rPr lang="et-EE" b="0" i="0" dirty="0" err="1">
                <a:solidFill>
                  <a:srgbClr val="262626"/>
                </a:solidFill>
                <a:effectLst/>
                <a:latin typeface="Arial" panose="020B0604020202020204" pitchFamily="34" charset="0"/>
              </a:rPr>
              <a:t>CARe</a:t>
            </a:r>
            <a:r>
              <a:rPr lang="et-EE" b="0" i="0" dirty="0">
                <a:solidFill>
                  <a:srgbClr val="262626"/>
                </a:solidFill>
                <a:effectLst/>
                <a:latin typeface="Arial" panose="020B0604020202020204" pitchFamily="34" charset="0"/>
              </a:rPr>
              <a:t> metoodika: kuidas saab aidata inimesel keerulisi olukordi lahendada, kui ei tea, millised võimalused ja ressursid meil on olemas nende lahendamiseks? Nii keskendubki </a:t>
            </a:r>
            <a:r>
              <a:rPr lang="et-EE" b="0" i="0" dirty="0" err="1">
                <a:solidFill>
                  <a:srgbClr val="262626"/>
                </a:solidFill>
                <a:effectLst/>
                <a:latin typeface="Arial" panose="020B0604020202020204" pitchFamily="34" charset="0"/>
              </a:rPr>
              <a:t>CARe</a:t>
            </a:r>
            <a:r>
              <a:rPr lang="et-EE" b="0" i="0" dirty="0">
                <a:solidFill>
                  <a:srgbClr val="262626"/>
                </a:solidFill>
                <a:effectLst/>
                <a:latin typeface="Arial" panose="020B0604020202020204" pitchFamily="34" charset="0"/>
              </a:rPr>
              <a:t> metoodika tugevustele, võimalustele ja inimeste jõustamisele.</a:t>
            </a:r>
          </a:p>
          <a:p>
            <a:pPr algn="l" fontAlgn="base"/>
            <a:endParaRPr lang="et-EE" b="0" i="0" dirty="0">
              <a:solidFill>
                <a:srgbClr val="262626"/>
              </a:solidFill>
              <a:effectLst/>
              <a:latin typeface="Arial" panose="020B0604020202020204" pitchFamily="34" charset="0"/>
            </a:endParaRPr>
          </a:p>
          <a:p>
            <a:pPr algn="l" fontAlgn="base"/>
            <a:r>
              <a:rPr lang="et-EE" b="1" i="0" dirty="0">
                <a:solidFill>
                  <a:srgbClr val="262626"/>
                </a:solidFill>
                <a:effectLst/>
                <a:latin typeface="Arial" panose="020B0604020202020204" pitchFamily="34" charset="0"/>
              </a:rPr>
              <a:t>Kohalolu ja samaväärne suhe </a:t>
            </a:r>
            <a:r>
              <a:rPr lang="et-EE" b="0" i="0" dirty="0">
                <a:solidFill>
                  <a:srgbClr val="262626"/>
                </a:solidFill>
                <a:effectLst/>
                <a:latin typeface="Arial" panose="020B0604020202020204" pitchFamily="34" charset="0"/>
              </a:rPr>
              <a:t>- </a:t>
            </a:r>
            <a:r>
              <a:rPr lang="et-EE" b="0" i="0" dirty="0" err="1">
                <a:solidFill>
                  <a:srgbClr val="262626"/>
                </a:solidFill>
                <a:effectLst/>
                <a:latin typeface="Arial" panose="020B0604020202020204" pitchFamily="34" charset="0"/>
              </a:rPr>
              <a:t>CARe</a:t>
            </a:r>
            <a:r>
              <a:rPr lang="et-EE" b="0" i="0" dirty="0">
                <a:solidFill>
                  <a:srgbClr val="262626"/>
                </a:solidFill>
                <a:effectLst/>
                <a:latin typeface="Arial" panose="020B0604020202020204" pitchFamily="34" charset="0"/>
              </a:rPr>
              <a:t> metoodika kohaselt on inimese ning spetsialisti suhe kogu toetusprotsessis kõige olulisem. Usaldusliku suhte loomine omakorda eeldab, et inimene saab end tunda selles suhtes turvaliselt. Turvalisusel võib olla mitu tähendust: näiteks kuivõrd on inimesel kontroll selle üle, kui palju saab ta ise oma olukorda mõjutada. Aga näiteks ka seda, kas inimese põhivajadused on rahuldatud (on olemas turvaline elukoht, toit, eluase, sissetulek vm), on vaimne ja emotsionaalne turvatunne (ma saan oma lugu rääkida end kahjustamata) ning füüsiline turvatunne (keegi ei saa mulle viga teha). Spetsialistilt eeldab see tähelepanelikku pühendumist, kliendi elu-olu ja väärtustega kohandumist ning aega. Metoodikas nimetatakse sellist tööd kohaloluks.</a:t>
            </a:r>
          </a:p>
          <a:p>
            <a:pPr algn="l" fontAlgn="base"/>
            <a:r>
              <a:rPr lang="et-EE" b="0" i="0" dirty="0">
                <a:solidFill>
                  <a:srgbClr val="262626"/>
                </a:solidFill>
                <a:effectLst/>
                <a:latin typeface="Arial" panose="020B0604020202020204" pitchFamily="34" charset="0"/>
              </a:rPr>
              <a:t>Mitmetele uurimustele viidates rõhutatakse </a:t>
            </a:r>
            <a:r>
              <a:rPr lang="et-EE" b="0" i="0" dirty="0" err="1">
                <a:solidFill>
                  <a:srgbClr val="262626"/>
                </a:solidFill>
                <a:effectLst/>
                <a:latin typeface="Arial" panose="020B0604020202020204" pitchFamily="34" charset="0"/>
              </a:rPr>
              <a:t>CARe</a:t>
            </a:r>
            <a:r>
              <a:rPr lang="et-EE" b="0" i="0" dirty="0">
                <a:solidFill>
                  <a:srgbClr val="262626"/>
                </a:solidFill>
                <a:effectLst/>
                <a:latin typeface="Arial" panose="020B0604020202020204" pitchFamily="34" charset="0"/>
              </a:rPr>
              <a:t> metoodikas, et ennekõike on oluline inimese jaoks lihtsalt olemas olla ja alles siis tegutseda, muidu on oht tegutseda ilma inimest tegelikult mõistmata. See võib aga põhjustada olukorra, kus näiliselt justkui osutatakse inimesele abi (nt suunatakse teenust saama, pakutakse nõustamist), aga tegelikult ei ole see inimesele kõige tähtsam. Samaväärne suhe tähendab, et mõlemad (spetsialist ja klient) on ühtviisi väärtuslikud ning samaväärsed partnerid, kes saavad toimivate lahenduste leidmisel oma kogemuste ja teadmistega üksteist täiendada. Samuti rõhutatakse, et peale suhte loomise ja tugevdamise koostöö alguses, tuleb suhet koos inimesega ikka ja jälle uuesti luua ning üle kinnitada. Kuulates inimest oma elu jagamas, mõtlen sageli, milline privileeg see on, et ta just minuga oma elu jagab, et just mina saan olla tema kõrval sel teekonnal ja võib-olla anda oma panuse, et ta jõuaks soovitud teerajale.</a:t>
            </a:r>
          </a:p>
          <a:p>
            <a:pPr algn="l" fontAlgn="base"/>
            <a:endParaRPr lang="et-EE" b="0" i="0" dirty="0">
              <a:solidFill>
                <a:srgbClr val="262626"/>
              </a:solidFill>
              <a:effectLst/>
              <a:latin typeface="Arial" panose="020B0604020202020204" pitchFamily="34" charset="0"/>
            </a:endParaRPr>
          </a:p>
          <a:p>
            <a:pPr algn="l" fontAlgn="base"/>
            <a:endParaRPr lang="et-EE" b="0" i="0" dirty="0">
              <a:solidFill>
                <a:srgbClr val="262626"/>
              </a:solidFill>
              <a:effectLst/>
              <a:latin typeface="Arial" panose="020B0604020202020204" pitchFamily="34" charset="0"/>
            </a:endParaRPr>
          </a:p>
        </p:txBody>
      </p:sp>
      <p:sp>
        <p:nvSpPr>
          <p:cNvPr id="4" name="Slaidinumbri kohatäide 3"/>
          <p:cNvSpPr>
            <a:spLocks noGrp="1"/>
          </p:cNvSpPr>
          <p:nvPr>
            <p:ph type="sldNum" sz="quarter" idx="5"/>
          </p:nvPr>
        </p:nvSpPr>
        <p:spPr/>
        <p:txBody>
          <a:bodyPr/>
          <a:lstStyle/>
          <a:p>
            <a:fld id="{67310388-F91B-1F4F-BA6C-EE7A2BBC5E3B}" type="slidenum">
              <a:rPr lang="et-EE" smtClean="0"/>
              <a:t>4</a:t>
            </a:fld>
            <a:endParaRPr lang="et-EE"/>
          </a:p>
        </p:txBody>
      </p:sp>
    </p:spTree>
    <p:extLst>
      <p:ext uri="{BB962C8B-B14F-4D97-AF65-F5344CB8AC3E}">
        <p14:creationId xmlns:p14="http://schemas.microsoft.com/office/powerpoint/2010/main" val="2128139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685800" y="1143000"/>
            <a:ext cx="5486400" cy="3086100"/>
          </a:xfrm>
        </p:spPr>
      </p:sp>
      <p:sp>
        <p:nvSpPr>
          <p:cNvPr id="3" name="Märkmete kohatäide 2"/>
          <p:cNvSpPr>
            <a:spLocks noGrp="1"/>
          </p:cNvSpPr>
          <p:nvPr>
            <p:ph type="body" idx="1"/>
          </p:nvPr>
        </p:nvSpPr>
        <p:spPr/>
        <p:txBody>
          <a:bodyPr/>
          <a:lstStyle/>
          <a:p>
            <a:pPr marL="0" indent="0">
              <a:buNone/>
            </a:pPr>
            <a:endParaRPr lang="et-EE" sz="1200" kern="1200" dirty="0">
              <a:solidFill>
                <a:schemeClr val="tx1"/>
              </a:solidFill>
              <a:effectLst/>
              <a:latin typeface="+mn-lt"/>
              <a:ea typeface="+mn-ea"/>
              <a:cs typeface="+mn-cs"/>
            </a:endParaRPr>
          </a:p>
        </p:txBody>
      </p:sp>
      <p:sp>
        <p:nvSpPr>
          <p:cNvPr id="4" name="Slaidinumbri kohatäide 3"/>
          <p:cNvSpPr>
            <a:spLocks noGrp="1"/>
          </p:cNvSpPr>
          <p:nvPr>
            <p:ph type="sldNum" sz="quarter" idx="5"/>
          </p:nvPr>
        </p:nvSpPr>
        <p:spPr/>
        <p:txBody>
          <a:bodyPr/>
          <a:lstStyle/>
          <a:p>
            <a:fld id="{CF942F66-D6F0-482B-99C0-09F5D5F6D9D5}" type="slidenum">
              <a:rPr lang="et-EE" smtClean="0"/>
              <a:t>11</a:t>
            </a:fld>
            <a:endParaRPr lang="et-EE"/>
          </a:p>
        </p:txBody>
      </p:sp>
    </p:spTree>
    <p:extLst>
      <p:ext uri="{BB962C8B-B14F-4D97-AF65-F5344CB8AC3E}">
        <p14:creationId xmlns:p14="http://schemas.microsoft.com/office/powerpoint/2010/main" val="2514101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685800" y="1143000"/>
            <a:ext cx="5486400" cy="3086100"/>
          </a:xfrm>
        </p:spPr>
      </p:sp>
      <p:sp>
        <p:nvSpPr>
          <p:cNvPr id="3" name="Märkmete kohatäide 2"/>
          <p:cNvSpPr>
            <a:spLocks noGrp="1"/>
          </p:cNvSpPr>
          <p:nvPr>
            <p:ph type="body" idx="1"/>
          </p:nvPr>
        </p:nvSpPr>
        <p:spPr/>
        <p:txBody>
          <a:bodyPr/>
          <a:lstStyle/>
          <a:p>
            <a:pPr marL="0" indent="0">
              <a:buNone/>
            </a:pPr>
            <a:endParaRPr lang="et-EE" sz="1200" kern="1200" dirty="0">
              <a:solidFill>
                <a:schemeClr val="tx1"/>
              </a:solidFill>
              <a:effectLst/>
              <a:latin typeface="+mn-lt"/>
              <a:ea typeface="+mn-ea"/>
              <a:cs typeface="+mn-cs"/>
            </a:endParaRPr>
          </a:p>
        </p:txBody>
      </p:sp>
      <p:sp>
        <p:nvSpPr>
          <p:cNvPr id="4" name="Slaidinumbri kohatäide 3"/>
          <p:cNvSpPr>
            <a:spLocks noGrp="1"/>
          </p:cNvSpPr>
          <p:nvPr>
            <p:ph type="sldNum" sz="quarter" idx="5"/>
          </p:nvPr>
        </p:nvSpPr>
        <p:spPr/>
        <p:txBody>
          <a:bodyPr/>
          <a:lstStyle/>
          <a:p>
            <a:fld id="{CF942F66-D6F0-482B-99C0-09F5D5F6D9D5}" type="slidenum">
              <a:rPr lang="et-EE" smtClean="0"/>
              <a:t>12</a:t>
            </a:fld>
            <a:endParaRPr lang="et-EE"/>
          </a:p>
        </p:txBody>
      </p:sp>
    </p:spTree>
    <p:extLst>
      <p:ext uri="{BB962C8B-B14F-4D97-AF65-F5344CB8AC3E}">
        <p14:creationId xmlns:p14="http://schemas.microsoft.com/office/powerpoint/2010/main" val="703907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t-EE" dirty="0"/>
              <a:t>välja</a:t>
            </a:r>
            <a:endParaRPr lang="en-EE" dirty="0"/>
          </a:p>
        </p:txBody>
      </p:sp>
      <p:sp>
        <p:nvSpPr>
          <p:cNvPr id="4" name="Slide Number Placeholder 3"/>
          <p:cNvSpPr>
            <a:spLocks noGrp="1"/>
          </p:cNvSpPr>
          <p:nvPr>
            <p:ph type="sldNum" sz="quarter" idx="5"/>
          </p:nvPr>
        </p:nvSpPr>
        <p:spPr/>
        <p:txBody>
          <a:bodyPr/>
          <a:lstStyle/>
          <a:p>
            <a:fld id="{CF942F66-D6F0-482B-99C0-09F5D5F6D9D5}" type="slidenum">
              <a:rPr lang="et-EE" smtClean="0"/>
              <a:t>13</a:t>
            </a:fld>
            <a:endParaRPr lang="et-EE"/>
          </a:p>
        </p:txBody>
      </p:sp>
    </p:spTree>
    <p:extLst>
      <p:ext uri="{BB962C8B-B14F-4D97-AF65-F5344CB8AC3E}">
        <p14:creationId xmlns:p14="http://schemas.microsoft.com/office/powerpoint/2010/main" val="239335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685800" y="1143000"/>
            <a:ext cx="5486400" cy="3086100"/>
          </a:xfrm>
        </p:spPr>
      </p:sp>
      <p:sp>
        <p:nvSpPr>
          <p:cNvPr id="3" name="Märkmete kohatäid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800" dirty="0"/>
              <a:t>KE teenusel on 344 inimest</a:t>
            </a:r>
          </a:p>
        </p:txBody>
      </p:sp>
      <p:sp>
        <p:nvSpPr>
          <p:cNvPr id="4" name="Slaidinumbri kohatäide 3"/>
          <p:cNvSpPr>
            <a:spLocks noGrp="1"/>
          </p:cNvSpPr>
          <p:nvPr>
            <p:ph type="sldNum" sz="quarter" idx="10"/>
          </p:nvPr>
        </p:nvSpPr>
        <p:spPr/>
        <p:txBody>
          <a:bodyPr/>
          <a:lstStyle/>
          <a:p>
            <a:fld id="{716CC3A6-9B00-4AD2-B078-39A4BC241589}" type="slidenum">
              <a:rPr lang="et-EE"/>
              <a:t>14</a:t>
            </a:fld>
            <a:endParaRPr lang="et-EE"/>
          </a:p>
        </p:txBody>
      </p:sp>
    </p:spTree>
    <p:extLst>
      <p:ext uri="{BB962C8B-B14F-4D97-AF65-F5344CB8AC3E}">
        <p14:creationId xmlns:p14="http://schemas.microsoft.com/office/powerpoint/2010/main" val="276723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67310388-F91B-1F4F-BA6C-EE7A2BBC5E3B}" type="slidenum">
              <a:rPr lang="et-EE" smtClean="0"/>
              <a:t>16</a:t>
            </a:fld>
            <a:endParaRPr lang="et-EE" dirty="0"/>
          </a:p>
        </p:txBody>
      </p:sp>
    </p:spTree>
    <p:extLst>
      <p:ext uri="{BB962C8B-B14F-4D97-AF65-F5344CB8AC3E}">
        <p14:creationId xmlns:p14="http://schemas.microsoft.com/office/powerpoint/2010/main" val="281383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685800" y="1143000"/>
            <a:ext cx="5486400" cy="3086100"/>
          </a:xfrm>
        </p:spPr>
      </p:sp>
      <p:sp>
        <p:nvSpPr>
          <p:cNvPr id="3" name="Märkmete kohatäid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800" dirty="0"/>
              <a:t>Kokku ca 25 maja?</a:t>
            </a:r>
          </a:p>
        </p:txBody>
      </p:sp>
      <p:sp>
        <p:nvSpPr>
          <p:cNvPr id="4" name="Slaidinumbri kohatäide 3"/>
          <p:cNvSpPr>
            <a:spLocks noGrp="1"/>
          </p:cNvSpPr>
          <p:nvPr>
            <p:ph type="sldNum" sz="quarter" idx="10"/>
          </p:nvPr>
        </p:nvSpPr>
        <p:spPr/>
        <p:txBody>
          <a:bodyPr/>
          <a:lstStyle/>
          <a:p>
            <a:fld id="{716CC3A6-9B00-4AD2-B078-39A4BC241589}" type="slidenum">
              <a:rPr lang="et-EE"/>
              <a:t>17</a:t>
            </a:fld>
            <a:endParaRPr lang="et-EE"/>
          </a:p>
        </p:txBody>
      </p:sp>
    </p:spTree>
    <p:extLst>
      <p:ext uri="{BB962C8B-B14F-4D97-AF65-F5344CB8AC3E}">
        <p14:creationId xmlns:p14="http://schemas.microsoft.com/office/powerpoint/2010/main" val="3775131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hasCustomPrompt="1"/>
          </p:nvPr>
        </p:nvSpPr>
        <p:spPr>
          <a:xfrm>
            <a:off x="6331442" y="1122363"/>
            <a:ext cx="5199568" cy="3025308"/>
          </a:xfrm>
        </p:spPr>
        <p:txBody>
          <a:bodyPr anchor="b">
            <a:normAutofit/>
          </a:bodyPr>
          <a:lstStyle>
            <a:lvl1pPr algn="r">
              <a:defRPr sz="6600" spc="300">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6331442" y="4386729"/>
            <a:ext cx="5199568" cy="1135529"/>
          </a:xfrm>
        </p:spPr>
        <p:txBody>
          <a:bodyPr>
            <a:normAutofit/>
          </a:bodyPr>
          <a:lstStyle>
            <a:lvl1pPr marL="0" indent="0" algn="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a:xfrm>
            <a:off x="154430" y="6398878"/>
            <a:ext cx="1687818" cy="365125"/>
          </a:xfrm>
          <a:prstGeom prst="rect">
            <a:avLst/>
          </a:prstGeom>
        </p:spPr>
        <p:txBody>
          <a:bodyPr/>
          <a:lstStyle/>
          <a:p>
            <a:endParaRPr lang="en-US"/>
          </a:p>
        </p:txBody>
      </p:sp>
      <p:pic>
        <p:nvPicPr>
          <p:cNvPr id="8" name="Picture 7" descr="Abstract wallpaper design">
            <a:extLst>
              <a:ext uri="{FF2B5EF4-FFF2-40B4-BE49-F238E27FC236}">
                <a16:creationId xmlns:a16="http://schemas.microsoft.com/office/drawing/2014/main" id="{5628011E-4127-D94C-885D-DB290ADC6AA3}"/>
              </a:ext>
            </a:extLst>
          </p:cNvPr>
          <p:cNvPicPr>
            <a:picLocks noChangeAspect="1"/>
          </p:cNvPicPr>
          <p:nvPr userDrawn="1"/>
        </p:nvPicPr>
        <p:blipFill rotWithShape="1">
          <a:blip r:embed="rId2">
            <a:alphaModFix/>
          </a:blip>
          <a:srcRect l="23566" r="119"/>
          <a:stretch/>
        </p:blipFill>
        <p:spPr>
          <a:xfrm>
            <a:off x="-1" y="12"/>
            <a:ext cx="6945389" cy="6857988"/>
          </a:xfrm>
          <a:custGeom>
            <a:avLst/>
            <a:gdLst/>
            <a:ahLst/>
            <a:cxnLst/>
            <a:rect l="l" t="t" r="r" b="b"/>
            <a:pathLst>
              <a:path w="4811317" h="6857998">
                <a:moveTo>
                  <a:pt x="0" y="0"/>
                </a:moveTo>
                <a:lnTo>
                  <a:pt x="4811317" y="0"/>
                </a:lnTo>
                <a:lnTo>
                  <a:pt x="2712446" y="6857998"/>
                </a:lnTo>
                <a:lnTo>
                  <a:pt x="0" y="6857998"/>
                </a:lnTo>
                <a:close/>
              </a:path>
            </a:pathLst>
          </a:custGeom>
        </p:spPr>
      </p:pic>
    </p:spTree>
    <p:extLst>
      <p:ext uri="{BB962C8B-B14F-4D97-AF65-F5344CB8AC3E}">
        <p14:creationId xmlns:p14="http://schemas.microsoft.com/office/powerpoint/2010/main" val="231102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a:xfrm>
            <a:off x="7337102" y="6398878"/>
            <a:ext cx="4193908" cy="365125"/>
          </a:xfrm>
          <a:prstGeom prst="rect">
            <a:avLst/>
          </a:prstGeom>
        </p:spPr>
        <p:txBody>
          <a:bodyPr/>
          <a:lstStyle/>
          <a:p>
            <a:fld id="{11EAACC7-3B3F-47D1-959A-EF58926E955E}" type="datetimeFigureOut">
              <a:rPr lang="en-US" smtClean="0"/>
              <a:t>9/24/2021</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a:xfrm>
            <a:off x="154430" y="6398878"/>
            <a:ext cx="1687818"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292941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a:xfrm>
            <a:off x="7337102" y="6398878"/>
            <a:ext cx="4193908" cy="365125"/>
          </a:xfrm>
          <a:prstGeom prst="rect">
            <a:avLst/>
          </a:prstGeom>
        </p:spPr>
        <p:txBody>
          <a:bodyPr/>
          <a:lstStyle/>
          <a:p>
            <a:fld id="{11EAACC7-3B3F-47D1-959A-EF58926E955E}" type="datetimeFigureOut">
              <a:rPr lang="en-US" smtClean="0"/>
              <a:t>9/24/2021</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a:xfrm>
            <a:off x="154430" y="6398878"/>
            <a:ext cx="1687818"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52916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a:xfrm>
            <a:off x="7337102" y="6398878"/>
            <a:ext cx="4193908" cy="365125"/>
          </a:xfrm>
          <a:prstGeom prst="rect">
            <a:avLst/>
          </a:prstGeom>
        </p:spPr>
        <p:txBody>
          <a:bodyPr/>
          <a:lstStyle/>
          <a:p>
            <a:fld id="{11EAACC7-3B3F-47D1-959A-EF58926E955E}" type="datetimeFigureOut">
              <a:rPr lang="en-US" smtClean="0"/>
              <a:t>9/24/2021</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a:xfrm>
            <a:off x="154430" y="6398878"/>
            <a:ext cx="1687818"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06676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a:xfrm>
            <a:off x="7337102" y="6398878"/>
            <a:ext cx="4193908" cy="365125"/>
          </a:xfrm>
          <a:prstGeom prst="rect">
            <a:avLst/>
          </a:prstGeom>
        </p:spPr>
        <p:txBody>
          <a:bodyPr/>
          <a:lstStyle/>
          <a:p>
            <a:fld id="{11EAACC7-3B3F-47D1-959A-EF58926E955E}" type="datetimeFigureOut">
              <a:rPr lang="en-US" smtClean="0"/>
              <a:t>9/24/2021</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a:xfrm>
            <a:off x="154430" y="6398878"/>
            <a:ext cx="1687818"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360328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a:xfrm>
            <a:off x="7337102" y="6398878"/>
            <a:ext cx="4193908" cy="365125"/>
          </a:xfrm>
          <a:prstGeom prst="rect">
            <a:avLst/>
          </a:prstGeom>
        </p:spPr>
        <p:txBody>
          <a:bodyPr/>
          <a:lstStyle/>
          <a:p>
            <a:fld id="{11EAACC7-3B3F-47D1-959A-EF58926E955E}" type="datetimeFigureOut">
              <a:rPr lang="en-US" smtClean="0"/>
              <a:t>9/24/2021</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a:xfrm>
            <a:off x="154430" y="6398878"/>
            <a:ext cx="1687818"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913487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a:xfrm>
            <a:off x="7337102" y="6398878"/>
            <a:ext cx="4193908" cy="365125"/>
          </a:xfrm>
          <a:prstGeom prst="rect">
            <a:avLst/>
          </a:prstGeom>
        </p:spPr>
        <p:txBody>
          <a:bodyPr/>
          <a:lstStyle/>
          <a:p>
            <a:fld id="{11EAACC7-3B3F-47D1-959A-EF58926E955E}" type="datetimeFigureOut">
              <a:rPr lang="en-US" smtClean="0"/>
              <a:t>9/24/2021</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a:xfrm>
            <a:off x="154430" y="6398878"/>
            <a:ext cx="1687818"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27416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a:xfrm>
            <a:off x="7337102" y="6398878"/>
            <a:ext cx="4193908" cy="365125"/>
          </a:xfrm>
          <a:prstGeom prst="rect">
            <a:avLst/>
          </a:prstGeom>
        </p:spPr>
        <p:txBody>
          <a:bodyPr/>
          <a:lstStyle/>
          <a:p>
            <a:fld id="{11EAACC7-3B3F-47D1-959A-EF58926E955E}" type="datetimeFigureOut">
              <a:rPr lang="en-US" smtClean="0"/>
              <a:t>9/24/2021</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a:xfrm>
            <a:off x="154430" y="6398878"/>
            <a:ext cx="1687818"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477228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a:xfrm>
            <a:off x="7337102" y="6398878"/>
            <a:ext cx="4193908" cy="365125"/>
          </a:xfrm>
          <a:prstGeom prst="rect">
            <a:avLst/>
          </a:prstGeom>
        </p:spPr>
        <p:txBody>
          <a:bodyPr/>
          <a:lstStyle/>
          <a:p>
            <a:fld id="{11EAACC7-3B3F-47D1-959A-EF58926E955E}" type="datetimeFigureOut">
              <a:rPr lang="en-US" smtClean="0"/>
              <a:t>9/24/2021</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a:xfrm>
            <a:off x="154430" y="6398878"/>
            <a:ext cx="1687818"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986283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a:xfrm>
            <a:off x="7337102" y="6398878"/>
            <a:ext cx="4193908" cy="365125"/>
          </a:xfrm>
          <a:prstGeom prst="rect">
            <a:avLst/>
          </a:prstGeom>
        </p:spPr>
        <p:txBody>
          <a:bodyPr/>
          <a:lstStyle/>
          <a:p>
            <a:fld id="{11EAACC7-3B3F-47D1-959A-EF58926E955E}" type="datetimeFigureOut">
              <a:rPr lang="en-US" smtClean="0"/>
              <a:t>9/24/2021</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a:xfrm>
            <a:off x="154430" y="6398878"/>
            <a:ext cx="1687818"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49455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a:xfrm>
            <a:off x="7337102" y="6398878"/>
            <a:ext cx="4193908" cy="365125"/>
          </a:xfrm>
          <a:prstGeom prst="rect">
            <a:avLst/>
          </a:prstGeom>
        </p:spPr>
        <p:txBody>
          <a:bodyPr/>
          <a:lstStyle/>
          <a:p>
            <a:fld id="{11EAACC7-3B3F-47D1-959A-EF58926E955E}" type="datetimeFigureOut">
              <a:rPr lang="en-US" smtClean="0"/>
              <a:t>9/24/2021</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a:xfrm>
            <a:off x="154430" y="6398878"/>
            <a:ext cx="1687818"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949362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1398B97-5AA2-0142-944D-A3B42ED8FED2}"/>
              </a:ext>
            </a:extLst>
          </p:cNvPr>
          <p:cNvSpPr/>
          <p:nvPr userDrawn="1"/>
        </p:nvSpPr>
        <p:spPr>
          <a:xfrm>
            <a:off x="0" y="6608575"/>
            <a:ext cx="12192001" cy="256065"/>
          </a:xfrm>
          <a:prstGeom prst="rect">
            <a:avLst/>
          </a:prstGeom>
          <a:solidFill>
            <a:schemeClr val="tx2">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tx2">
                <a:lumMod val="50000"/>
                <a:lumOff val="50000"/>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a:off x="903768" y="0"/>
            <a:ext cx="0" cy="6858000"/>
          </a:xfrm>
          <a:prstGeom prst="line">
            <a:avLst/>
          </a:prstGeom>
          <a:ln w="12700">
            <a:solidFill>
              <a:schemeClr val="tx2">
                <a:lumMod val="50000"/>
                <a:lumOff val="50000"/>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0" y="6324599"/>
            <a:ext cx="6243639" cy="533403"/>
          </a:xfrm>
          <a:prstGeom prst="line">
            <a:avLst/>
          </a:prstGeom>
          <a:ln w="12700">
            <a:solidFill>
              <a:schemeClr val="tx2">
                <a:lumMod val="50000"/>
                <a:lumOff val="50000"/>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5860556" y="6506159"/>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
        <p:nvSpPr>
          <p:cNvPr id="7" name="TextBox 6">
            <a:extLst>
              <a:ext uri="{FF2B5EF4-FFF2-40B4-BE49-F238E27FC236}">
                <a16:creationId xmlns:a16="http://schemas.microsoft.com/office/drawing/2014/main" id="{8FB7CE84-9967-1145-B907-492F6854AF3B}"/>
              </a:ext>
            </a:extLst>
          </p:cNvPr>
          <p:cNvSpPr txBox="1"/>
          <p:nvPr userDrawn="1"/>
        </p:nvSpPr>
        <p:spPr>
          <a:xfrm>
            <a:off x="7285530" y="6582718"/>
            <a:ext cx="4950373" cy="307777"/>
          </a:xfrm>
          <a:prstGeom prst="rect">
            <a:avLst/>
          </a:prstGeom>
          <a:noFill/>
        </p:spPr>
        <p:txBody>
          <a:bodyPr wrap="square" rtlCol="0">
            <a:spAutoFit/>
          </a:bodyPr>
          <a:lstStyle/>
          <a:p>
            <a:pPr algn="r"/>
            <a:r>
              <a:rPr lang="et-EE" sz="1400" b="0" spc="300" dirty="0"/>
              <a:t>Konverents: Taastumise toetamise võimalused</a:t>
            </a:r>
          </a:p>
        </p:txBody>
      </p:sp>
      <p:cxnSp>
        <p:nvCxnSpPr>
          <p:cNvPr id="30" name="Straight Connector 29">
            <a:extLst>
              <a:ext uri="{FF2B5EF4-FFF2-40B4-BE49-F238E27FC236}">
                <a16:creationId xmlns:a16="http://schemas.microsoft.com/office/drawing/2014/main" id="{7325C59F-8414-C44E-ACD7-569710C3725D}"/>
              </a:ext>
            </a:extLst>
          </p:cNvPr>
          <p:cNvCxnSpPr>
            <a:cxnSpLocks/>
          </p:cNvCxnSpPr>
          <p:nvPr userDrawn="1"/>
        </p:nvCxnSpPr>
        <p:spPr>
          <a:xfrm flipH="1" flipV="1">
            <a:off x="9265024" y="1"/>
            <a:ext cx="2926976" cy="439403"/>
          </a:xfrm>
          <a:prstGeom prst="line">
            <a:avLst/>
          </a:prstGeom>
          <a:ln w="12700">
            <a:solidFill>
              <a:schemeClr val="tx2">
                <a:lumMod val="50000"/>
                <a:lumOff val="50000"/>
                <a:alpha val="7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04B26F10-07AD-7D4A-95D6-362598012368}"/>
              </a:ext>
            </a:extLst>
          </p:cNvPr>
          <p:cNvSpPr/>
          <p:nvPr userDrawn="1"/>
        </p:nvSpPr>
        <p:spPr>
          <a:xfrm>
            <a:off x="-2" y="-13285"/>
            <a:ext cx="12192002" cy="256065"/>
          </a:xfrm>
          <a:prstGeom prst="rect">
            <a:avLst/>
          </a:prstGeom>
          <a:solidFill>
            <a:schemeClr val="tx2">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204250285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000" i="0" kern="1200" cap="none" baseline="0">
          <a:solidFill>
            <a:schemeClr val="tx1"/>
          </a:solidFill>
          <a:latin typeface="Univers" panose="020B0503020202020204" pitchFamily="34" charset="0"/>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jfif"/><Relationship Id="rId5" Type="http://schemas.openxmlformats.org/officeDocument/2006/relationships/image" Target="../media/image17.jfif"/><Relationship Id="rId4" Type="http://schemas.openxmlformats.org/officeDocument/2006/relationships/image" Target="../media/image16.jf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jfif"/><Relationship Id="rId5" Type="http://schemas.openxmlformats.org/officeDocument/2006/relationships/image" Target="../media/image17.jfif"/><Relationship Id="rId4" Type="http://schemas.openxmlformats.org/officeDocument/2006/relationships/image" Target="../media/image16.jf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5.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mailto:Aster.Tooma@hoolekandeteenused.e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epry.e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hecare-network.com/about" TargetMode="External"/><Relationship Id="rId2" Type="http://schemas.openxmlformats.org/officeDocument/2006/relationships/hyperlink" Target="http://duokirjastus.eu/e_poo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1FA48-66CC-F74E-9FCF-9781E7F87EFC}"/>
              </a:ext>
            </a:extLst>
          </p:cNvPr>
          <p:cNvSpPr>
            <a:spLocks noGrp="1"/>
          </p:cNvSpPr>
          <p:nvPr>
            <p:ph type="ctrTitle"/>
          </p:nvPr>
        </p:nvSpPr>
        <p:spPr>
          <a:xfrm>
            <a:off x="6697502" y="176818"/>
            <a:ext cx="5199568" cy="1473306"/>
          </a:xfrm>
        </p:spPr>
        <p:txBody>
          <a:bodyPr>
            <a:noAutofit/>
          </a:bodyPr>
          <a:lstStyle/>
          <a:p>
            <a:r>
              <a:rPr lang="et-EE" sz="2400" b="1" dirty="0">
                <a:latin typeface="+mn-lt"/>
              </a:rPr>
              <a:t>KONVERENTS</a:t>
            </a:r>
            <a:br>
              <a:rPr lang="et-EE" sz="2400" b="1" dirty="0">
                <a:latin typeface="+mn-lt"/>
              </a:rPr>
            </a:br>
            <a:r>
              <a:rPr lang="et-EE" sz="2400" b="1" dirty="0">
                <a:latin typeface="+mn-lt"/>
              </a:rPr>
              <a:t> „TAASTUMISE TOETAMISE VÕIMALUSED“ </a:t>
            </a:r>
            <a:br>
              <a:rPr lang="et-EE" sz="2400" b="1" dirty="0">
                <a:latin typeface="+mn-lt"/>
              </a:rPr>
            </a:br>
            <a:r>
              <a:rPr lang="et-EE" sz="2400" b="1" dirty="0">
                <a:latin typeface="+mn-lt"/>
              </a:rPr>
              <a:t>21.-22.09.2021</a:t>
            </a:r>
          </a:p>
        </p:txBody>
      </p:sp>
      <p:sp>
        <p:nvSpPr>
          <p:cNvPr id="6" name="Subtitle 5">
            <a:extLst>
              <a:ext uri="{FF2B5EF4-FFF2-40B4-BE49-F238E27FC236}">
                <a16:creationId xmlns:a16="http://schemas.microsoft.com/office/drawing/2014/main" id="{0B07CA6C-9669-4389-85EA-329DE1F5C0F7}"/>
              </a:ext>
            </a:extLst>
          </p:cNvPr>
          <p:cNvSpPr>
            <a:spLocks noGrp="1"/>
          </p:cNvSpPr>
          <p:nvPr>
            <p:ph type="subTitle" idx="1"/>
          </p:nvPr>
        </p:nvSpPr>
        <p:spPr>
          <a:xfrm>
            <a:off x="5875867" y="2641601"/>
            <a:ext cx="6021203" cy="3027238"/>
          </a:xfrm>
        </p:spPr>
        <p:txBody>
          <a:bodyPr>
            <a:normAutofit fontScale="77500" lnSpcReduction="20000"/>
          </a:bodyPr>
          <a:lstStyle/>
          <a:p>
            <a:pPr algn="ctr"/>
            <a:r>
              <a:rPr lang="fi-FI" sz="3200" b="1" i="0" cap="none" dirty="0" err="1">
                <a:solidFill>
                  <a:srgbClr val="222222"/>
                </a:solidFill>
                <a:effectLst/>
                <a:latin typeface="+mn-lt"/>
              </a:rPr>
              <a:t>Taastumise</a:t>
            </a:r>
            <a:r>
              <a:rPr lang="fi-FI" sz="3200" b="1" i="0" cap="none" dirty="0">
                <a:solidFill>
                  <a:srgbClr val="222222"/>
                </a:solidFill>
                <a:effectLst/>
                <a:latin typeface="+mn-lt"/>
              </a:rPr>
              <a:t> ja </a:t>
            </a:r>
            <a:r>
              <a:rPr lang="fi-FI" sz="3200" b="1" i="0" cap="none" dirty="0" err="1">
                <a:solidFill>
                  <a:srgbClr val="222222"/>
                </a:solidFill>
                <a:effectLst/>
                <a:latin typeface="+mn-lt"/>
              </a:rPr>
              <a:t>kaasatuse</a:t>
            </a:r>
            <a:r>
              <a:rPr lang="fi-FI" sz="3200" b="1" i="0" cap="none" dirty="0">
                <a:solidFill>
                  <a:srgbClr val="222222"/>
                </a:solidFill>
                <a:effectLst/>
                <a:latin typeface="+mn-lt"/>
              </a:rPr>
              <a:t> </a:t>
            </a:r>
            <a:r>
              <a:rPr lang="fi-FI" sz="3200" b="1" i="0" cap="none" dirty="0" err="1">
                <a:solidFill>
                  <a:srgbClr val="222222"/>
                </a:solidFill>
                <a:effectLst/>
                <a:latin typeface="+mn-lt"/>
              </a:rPr>
              <a:t>toetamine</a:t>
            </a:r>
            <a:endParaRPr lang="et-EE" sz="3200" b="1" i="0" cap="none" dirty="0">
              <a:solidFill>
                <a:srgbClr val="222222"/>
              </a:solidFill>
              <a:effectLst/>
              <a:latin typeface="+mn-lt"/>
            </a:endParaRPr>
          </a:p>
          <a:p>
            <a:pPr algn="ctr"/>
            <a:r>
              <a:rPr lang="et-EE" sz="3200" cap="none" dirty="0">
                <a:solidFill>
                  <a:srgbClr val="222222"/>
                </a:solidFill>
                <a:latin typeface="+mn-lt"/>
              </a:rPr>
              <a:t>CAR</a:t>
            </a:r>
            <a:r>
              <a:rPr lang="fi-FI" sz="3200" b="1" i="0" cap="none" dirty="0">
                <a:solidFill>
                  <a:srgbClr val="222222"/>
                </a:solidFill>
                <a:effectLst/>
                <a:latin typeface="+mn-lt"/>
              </a:rPr>
              <a:t>e </a:t>
            </a:r>
            <a:r>
              <a:rPr lang="fi-FI" sz="3200" b="1" i="0" cap="none" dirty="0" err="1">
                <a:solidFill>
                  <a:srgbClr val="222222"/>
                </a:solidFill>
                <a:effectLst/>
                <a:latin typeface="+mn-lt"/>
              </a:rPr>
              <a:t>metoodika</a:t>
            </a:r>
            <a:r>
              <a:rPr lang="fi-FI" sz="3200" b="1" i="0" cap="none" dirty="0">
                <a:solidFill>
                  <a:srgbClr val="222222"/>
                </a:solidFill>
                <a:effectLst/>
                <a:latin typeface="+mn-lt"/>
              </a:rPr>
              <a:t> </a:t>
            </a:r>
            <a:r>
              <a:rPr lang="fi-FI" sz="3200" b="1" i="0" cap="none" dirty="0" err="1">
                <a:solidFill>
                  <a:srgbClr val="222222"/>
                </a:solidFill>
                <a:effectLst/>
                <a:latin typeface="+mn-lt"/>
              </a:rPr>
              <a:t>abil</a:t>
            </a:r>
            <a:r>
              <a:rPr lang="et-EE" sz="3200" b="1" i="0" cap="none" dirty="0">
                <a:solidFill>
                  <a:srgbClr val="222222"/>
                </a:solidFill>
                <a:effectLst/>
                <a:latin typeface="+mn-lt"/>
              </a:rPr>
              <a:t> </a:t>
            </a:r>
            <a:r>
              <a:rPr lang="fi-FI" sz="3200" b="1" i="0" cap="none" dirty="0">
                <a:solidFill>
                  <a:srgbClr val="222222"/>
                </a:solidFill>
                <a:effectLst/>
                <a:latin typeface="+mn-lt"/>
              </a:rPr>
              <a:t>– </a:t>
            </a:r>
            <a:endParaRPr lang="et-EE" sz="3200" b="1" i="0" cap="none" dirty="0">
              <a:solidFill>
                <a:srgbClr val="222222"/>
              </a:solidFill>
              <a:effectLst/>
              <a:latin typeface="+mn-lt"/>
            </a:endParaRPr>
          </a:p>
          <a:p>
            <a:pPr algn="ctr"/>
            <a:r>
              <a:rPr lang="fi-FI" sz="3200" b="1" i="0" cap="none" dirty="0" err="1">
                <a:solidFill>
                  <a:srgbClr val="222222"/>
                </a:solidFill>
                <a:effectLst/>
                <a:latin typeface="+mn-lt"/>
              </a:rPr>
              <a:t>eile</a:t>
            </a:r>
            <a:r>
              <a:rPr lang="fi-FI" sz="3200" b="1" i="0" cap="none" dirty="0">
                <a:solidFill>
                  <a:srgbClr val="222222"/>
                </a:solidFill>
                <a:effectLst/>
                <a:latin typeface="+mn-lt"/>
              </a:rPr>
              <a:t>, </a:t>
            </a:r>
            <a:r>
              <a:rPr lang="fi-FI" sz="3200" b="1" i="0" cap="none" dirty="0" err="1">
                <a:solidFill>
                  <a:srgbClr val="222222"/>
                </a:solidFill>
                <a:effectLst/>
                <a:latin typeface="+mn-lt"/>
              </a:rPr>
              <a:t>täna</a:t>
            </a:r>
            <a:r>
              <a:rPr lang="fi-FI" sz="3200" b="1" i="0" cap="none" dirty="0">
                <a:solidFill>
                  <a:srgbClr val="222222"/>
                </a:solidFill>
                <a:effectLst/>
                <a:latin typeface="+mn-lt"/>
              </a:rPr>
              <a:t>, </a:t>
            </a:r>
            <a:r>
              <a:rPr lang="fi-FI" sz="3200" b="1" i="0" cap="none" dirty="0" err="1">
                <a:solidFill>
                  <a:srgbClr val="222222"/>
                </a:solidFill>
                <a:effectLst/>
                <a:latin typeface="+mn-lt"/>
              </a:rPr>
              <a:t>homme</a:t>
            </a:r>
            <a:r>
              <a:rPr lang="fi-FI" sz="3200" b="1" i="0" cap="none" dirty="0">
                <a:solidFill>
                  <a:srgbClr val="222222"/>
                </a:solidFill>
                <a:effectLst/>
                <a:latin typeface="+mn-lt"/>
              </a:rPr>
              <a:t>“.</a:t>
            </a:r>
            <a:endParaRPr lang="et-EE" sz="3200" b="1" i="0" cap="none" dirty="0">
              <a:solidFill>
                <a:srgbClr val="222222"/>
              </a:solidFill>
              <a:effectLst/>
              <a:latin typeface="+mn-lt"/>
            </a:endParaRPr>
          </a:p>
          <a:p>
            <a:pPr>
              <a:spcBef>
                <a:spcPts val="0"/>
              </a:spcBef>
            </a:pPr>
            <a:endParaRPr lang="et-EE" sz="3200" b="0" cap="none" dirty="0">
              <a:solidFill>
                <a:srgbClr val="222222"/>
              </a:solidFill>
            </a:endParaRPr>
          </a:p>
          <a:p>
            <a:pPr>
              <a:spcBef>
                <a:spcPts val="0"/>
              </a:spcBef>
            </a:pPr>
            <a:r>
              <a:rPr lang="et-EE" sz="3200" b="0" cap="none" dirty="0">
                <a:solidFill>
                  <a:srgbClr val="222222"/>
                </a:solidFill>
              </a:rPr>
              <a:t>Karin Hanga</a:t>
            </a:r>
          </a:p>
          <a:p>
            <a:pPr>
              <a:spcBef>
                <a:spcPts val="0"/>
              </a:spcBef>
            </a:pPr>
            <a:r>
              <a:rPr lang="et-EE" sz="3200" b="0" i="0" cap="none" dirty="0">
                <a:solidFill>
                  <a:srgbClr val="222222"/>
                </a:solidFill>
                <a:effectLst/>
                <a:latin typeface="+mn-lt"/>
              </a:rPr>
              <a:t>Dirk den Hollander</a:t>
            </a:r>
          </a:p>
          <a:p>
            <a:pPr>
              <a:spcBef>
                <a:spcPts val="0"/>
              </a:spcBef>
            </a:pPr>
            <a:r>
              <a:rPr lang="et-EE" sz="3200" b="0" cap="none" dirty="0">
                <a:solidFill>
                  <a:srgbClr val="222222"/>
                </a:solidFill>
              </a:rPr>
              <a:t>Aster Tooma</a:t>
            </a:r>
            <a:endParaRPr lang="fi-FI" sz="3200" b="0" i="0" cap="none" dirty="0">
              <a:solidFill>
                <a:srgbClr val="222222"/>
              </a:solidFill>
              <a:effectLst/>
              <a:latin typeface="+mn-lt"/>
            </a:endParaRPr>
          </a:p>
        </p:txBody>
      </p:sp>
      <p:pic>
        <p:nvPicPr>
          <p:cNvPr id="8" name="Picture 7" descr="Text&#10;&#10;Description automatically generated">
            <a:extLst>
              <a:ext uri="{FF2B5EF4-FFF2-40B4-BE49-F238E27FC236}">
                <a16:creationId xmlns:a16="http://schemas.microsoft.com/office/drawing/2014/main" id="{65D47934-53C3-4BD8-8502-09D7E4824F15}"/>
              </a:ext>
            </a:extLst>
          </p:cNvPr>
          <p:cNvPicPr>
            <a:picLocks noChangeAspect="1"/>
          </p:cNvPicPr>
          <p:nvPr/>
        </p:nvPicPr>
        <p:blipFill>
          <a:blip r:embed="rId2"/>
          <a:stretch>
            <a:fillRect/>
          </a:stretch>
        </p:blipFill>
        <p:spPr>
          <a:xfrm>
            <a:off x="2482650" y="5774485"/>
            <a:ext cx="3956064" cy="887009"/>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6C0433B8-3EB7-40FA-8134-7720BCB1DE10}"/>
              </a:ext>
            </a:extLst>
          </p:cNvPr>
          <p:cNvPicPr>
            <a:picLocks noChangeAspect="1"/>
          </p:cNvPicPr>
          <p:nvPr/>
        </p:nvPicPr>
        <p:blipFill>
          <a:blip r:embed="rId3"/>
          <a:stretch>
            <a:fillRect/>
          </a:stretch>
        </p:blipFill>
        <p:spPr>
          <a:xfrm>
            <a:off x="191557" y="5774485"/>
            <a:ext cx="1815919" cy="959199"/>
          </a:xfrm>
          <a:prstGeom prst="rect">
            <a:avLst/>
          </a:prstGeom>
        </p:spPr>
      </p:pic>
      <p:pic>
        <p:nvPicPr>
          <p:cNvPr id="12" name="Picture 11" descr="Company name&#10;&#10;Description automatically generated with low confidence">
            <a:extLst>
              <a:ext uri="{FF2B5EF4-FFF2-40B4-BE49-F238E27FC236}">
                <a16:creationId xmlns:a16="http://schemas.microsoft.com/office/drawing/2014/main" id="{1423AB2D-31A3-479B-9A4E-E4B74C020A8B}"/>
              </a:ext>
            </a:extLst>
          </p:cNvPr>
          <p:cNvPicPr>
            <a:picLocks noChangeAspect="1"/>
          </p:cNvPicPr>
          <p:nvPr/>
        </p:nvPicPr>
        <p:blipFill>
          <a:blip r:embed="rId4"/>
          <a:stretch>
            <a:fillRect/>
          </a:stretch>
        </p:blipFill>
        <p:spPr>
          <a:xfrm>
            <a:off x="8012287" y="5668840"/>
            <a:ext cx="1128900" cy="991321"/>
          </a:xfrm>
          <a:prstGeom prst="rect">
            <a:avLst/>
          </a:prstGeom>
        </p:spPr>
      </p:pic>
      <p:pic>
        <p:nvPicPr>
          <p:cNvPr id="16" name="Picture 15" descr="Logo&#10;&#10;Description automatically generated">
            <a:extLst>
              <a:ext uri="{FF2B5EF4-FFF2-40B4-BE49-F238E27FC236}">
                <a16:creationId xmlns:a16="http://schemas.microsoft.com/office/drawing/2014/main" id="{8B65B396-88CC-4A45-A196-CB9C8A43FD36}"/>
              </a:ext>
            </a:extLst>
          </p:cNvPr>
          <p:cNvPicPr>
            <a:picLocks noChangeAspect="1"/>
          </p:cNvPicPr>
          <p:nvPr/>
        </p:nvPicPr>
        <p:blipFill>
          <a:blip r:embed="rId5"/>
          <a:stretch>
            <a:fillRect/>
          </a:stretch>
        </p:blipFill>
        <p:spPr>
          <a:xfrm>
            <a:off x="6662326" y="5668840"/>
            <a:ext cx="881941" cy="887010"/>
          </a:xfrm>
          <a:prstGeom prst="rect">
            <a:avLst/>
          </a:prstGeom>
        </p:spPr>
      </p:pic>
      <p:pic>
        <p:nvPicPr>
          <p:cNvPr id="18" name="Picture 17">
            <a:extLst>
              <a:ext uri="{FF2B5EF4-FFF2-40B4-BE49-F238E27FC236}">
                <a16:creationId xmlns:a16="http://schemas.microsoft.com/office/drawing/2014/main" id="{CD6625BE-D149-44C7-8E23-D23C37B534CE}"/>
              </a:ext>
            </a:extLst>
          </p:cNvPr>
          <p:cNvPicPr>
            <a:picLocks noChangeAspect="1"/>
          </p:cNvPicPr>
          <p:nvPr/>
        </p:nvPicPr>
        <p:blipFill>
          <a:blip r:embed="rId6"/>
          <a:stretch>
            <a:fillRect/>
          </a:stretch>
        </p:blipFill>
        <p:spPr>
          <a:xfrm>
            <a:off x="9297286" y="5668839"/>
            <a:ext cx="2834948" cy="991322"/>
          </a:xfrm>
          <a:prstGeom prst="rect">
            <a:avLst/>
          </a:prstGeom>
        </p:spPr>
      </p:pic>
    </p:spTree>
    <p:extLst>
      <p:ext uri="{BB962C8B-B14F-4D97-AF65-F5344CB8AC3E}">
        <p14:creationId xmlns:p14="http://schemas.microsoft.com/office/powerpoint/2010/main" val="2325844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u kohatäide 4">
            <a:extLst>
              <a:ext uri="{FF2B5EF4-FFF2-40B4-BE49-F238E27FC236}">
                <a16:creationId xmlns:a16="http://schemas.microsoft.com/office/drawing/2014/main" id="{73A8C4DD-12B8-456E-BCC3-DE18CDF04F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8885" y="369870"/>
            <a:ext cx="9074230" cy="6042586"/>
          </a:xfrm>
        </p:spPr>
      </p:pic>
    </p:spTree>
    <p:extLst>
      <p:ext uri="{BB962C8B-B14F-4D97-AF65-F5344CB8AC3E}">
        <p14:creationId xmlns:p14="http://schemas.microsoft.com/office/powerpoint/2010/main" val="2983647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descr="Pilt, millel on kujutatud tekst, kaart&#10;&#10;Kirjeldus on genereeritud automaatselt">
            <a:extLst>
              <a:ext uri="{FF2B5EF4-FFF2-40B4-BE49-F238E27FC236}">
                <a16:creationId xmlns:a16="http://schemas.microsoft.com/office/drawing/2014/main" id="{8651EAD0-2239-4848-AA71-57FF6BEFE3B2}"/>
              </a:ext>
            </a:extLst>
          </p:cNvPr>
          <p:cNvPicPr>
            <a:picLocks noChangeAspect="1"/>
          </p:cNvPicPr>
          <p:nvPr/>
        </p:nvPicPr>
        <p:blipFill rotWithShape="1">
          <a:blip r:embed="rId3">
            <a:extLst>
              <a:ext uri="{28A0092B-C50C-407E-A947-70E740481C1C}">
                <a14:useLocalDpi xmlns:a14="http://schemas.microsoft.com/office/drawing/2010/main" val="0"/>
              </a:ext>
            </a:extLst>
          </a:blip>
          <a:srcRect l="2927" t="1059" r="28081"/>
          <a:stretch/>
        </p:blipFill>
        <p:spPr>
          <a:xfrm>
            <a:off x="0" y="0"/>
            <a:ext cx="12192000" cy="6858000"/>
          </a:xfrm>
          <a:prstGeom prst="rect">
            <a:avLst/>
          </a:prstGeom>
        </p:spPr>
      </p:pic>
      <p:sp>
        <p:nvSpPr>
          <p:cNvPr id="4" name="TextBox 1">
            <a:extLst>
              <a:ext uri="{FF2B5EF4-FFF2-40B4-BE49-F238E27FC236}">
                <a16:creationId xmlns:a16="http://schemas.microsoft.com/office/drawing/2014/main" id="{D98F6356-D0BE-4392-AD1A-220FC708E158}"/>
              </a:ext>
            </a:extLst>
          </p:cNvPr>
          <p:cNvSpPr txBox="1"/>
          <p:nvPr/>
        </p:nvSpPr>
        <p:spPr>
          <a:xfrm>
            <a:off x="195210" y="5579951"/>
            <a:ext cx="7469312" cy="830126"/>
          </a:xfrm>
          <a:prstGeom prst="rect">
            <a:avLst/>
          </a:prstGeom>
          <a:noFill/>
        </p:spPr>
        <p:txBody>
          <a:bodyPr wrap="square" lIns="0" tIns="0" rIns="0" rtlCol="0" anchor="t">
            <a:spAutoFit/>
          </a:bodyPr>
          <a:lstStyle/>
          <a:p>
            <a:r>
              <a:rPr lang="et-EE" altLang="zh-CN" sz="2552" b="1" dirty="0">
                <a:solidFill>
                  <a:srgbClr val="F68712"/>
                </a:solidFill>
                <a:latin typeface="MArial-Bold"/>
                <a:ea typeface="等线"/>
                <a:cs typeface="MArial-Bold"/>
              </a:rPr>
              <a:t>Suured asutused suletakse ja</a:t>
            </a:r>
          </a:p>
          <a:p>
            <a:r>
              <a:rPr lang="et-EE" altLang="zh-CN" sz="2552" b="1" dirty="0">
                <a:solidFill>
                  <a:srgbClr val="F68712"/>
                </a:solidFill>
                <a:latin typeface="MArial-Bold"/>
                <a:ea typeface="等线"/>
                <a:cs typeface="MArial-Bold"/>
              </a:rPr>
              <a:t>asemele rajatakse väikesed hubased kodud</a:t>
            </a:r>
            <a:endParaRPr lang="et-EE" altLang="zh-CN" sz="2552" b="1" dirty="0">
              <a:solidFill>
                <a:srgbClr val="F68712"/>
              </a:solidFill>
              <a:latin typeface="MArial-Bold"/>
              <a:cs typeface="MArial-Bold"/>
            </a:endParaRPr>
          </a:p>
        </p:txBody>
      </p:sp>
      <p:pic>
        <p:nvPicPr>
          <p:cNvPr id="10" name="Picture 9" descr="Logo.png">
            <a:extLst>
              <a:ext uri="{FF2B5EF4-FFF2-40B4-BE49-F238E27FC236}">
                <a16:creationId xmlns:a16="http://schemas.microsoft.com/office/drawing/2014/main" id="{A9BB32E4-3528-42EB-9C54-231D6E14DA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9022" y="5678716"/>
            <a:ext cx="462225" cy="704811"/>
          </a:xfrm>
          <a:prstGeom prst="rect">
            <a:avLst/>
          </a:prstGeom>
        </p:spPr>
      </p:pic>
      <p:sp>
        <p:nvSpPr>
          <p:cNvPr id="6" name="TextBox 5">
            <a:extLst>
              <a:ext uri="{FF2B5EF4-FFF2-40B4-BE49-F238E27FC236}">
                <a16:creationId xmlns:a16="http://schemas.microsoft.com/office/drawing/2014/main" id="{5D4888BB-E093-45D3-A96D-8111EB6DC749}"/>
              </a:ext>
            </a:extLst>
          </p:cNvPr>
          <p:cNvSpPr txBox="1"/>
          <p:nvPr/>
        </p:nvSpPr>
        <p:spPr>
          <a:xfrm>
            <a:off x="1808697" y="494279"/>
            <a:ext cx="2862704" cy="678511"/>
          </a:xfrm>
          <a:prstGeom prst="rect">
            <a:avLst/>
          </a:prstGeom>
          <a:noFill/>
        </p:spPr>
        <p:txBody>
          <a:bodyPr wrap="square" rtlCol="0">
            <a:spAutoFit/>
          </a:bodyPr>
          <a:lstStyle/>
          <a:p>
            <a:r>
              <a:rPr lang="et-EE" sz="3828"/>
              <a:t>2014</a:t>
            </a:r>
          </a:p>
        </p:txBody>
      </p:sp>
    </p:spTree>
    <p:extLst>
      <p:ext uri="{BB962C8B-B14F-4D97-AF65-F5344CB8AC3E}">
        <p14:creationId xmlns:p14="http://schemas.microsoft.com/office/powerpoint/2010/main" val="2927046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descr="Pilt, millel on kujutatud tekst, kaart&#10;&#10;Kirjeldus on genereeritud automaatselt">
            <a:extLst>
              <a:ext uri="{FF2B5EF4-FFF2-40B4-BE49-F238E27FC236}">
                <a16:creationId xmlns:a16="http://schemas.microsoft.com/office/drawing/2014/main" id="{92312DA9-4100-44D3-9307-F8DB04F84DEC}"/>
              </a:ext>
            </a:extLst>
          </p:cNvPr>
          <p:cNvPicPr>
            <a:picLocks noChangeAspect="1"/>
          </p:cNvPicPr>
          <p:nvPr/>
        </p:nvPicPr>
        <p:blipFill rotWithShape="1">
          <a:blip r:embed="rId3">
            <a:extLst>
              <a:ext uri="{28A0092B-C50C-407E-A947-70E740481C1C}">
                <a14:useLocalDpi xmlns:a14="http://schemas.microsoft.com/office/drawing/2010/main" val="0"/>
              </a:ext>
            </a:extLst>
          </a:blip>
          <a:srcRect l="2671" t="1571" r="27625"/>
          <a:stretch/>
        </p:blipFill>
        <p:spPr>
          <a:xfrm>
            <a:off x="0" y="0"/>
            <a:ext cx="12452279" cy="6858000"/>
          </a:xfrm>
          <a:prstGeom prst="rect">
            <a:avLst/>
          </a:prstGeom>
        </p:spPr>
      </p:pic>
      <p:sp>
        <p:nvSpPr>
          <p:cNvPr id="4" name="TextBox 1">
            <a:extLst>
              <a:ext uri="{FF2B5EF4-FFF2-40B4-BE49-F238E27FC236}">
                <a16:creationId xmlns:a16="http://schemas.microsoft.com/office/drawing/2014/main" id="{D98F6356-D0BE-4392-AD1A-220FC708E158}"/>
              </a:ext>
            </a:extLst>
          </p:cNvPr>
          <p:cNvSpPr txBox="1"/>
          <p:nvPr/>
        </p:nvSpPr>
        <p:spPr>
          <a:xfrm>
            <a:off x="421241" y="5579951"/>
            <a:ext cx="5013788" cy="1224374"/>
          </a:xfrm>
          <a:prstGeom prst="rect">
            <a:avLst/>
          </a:prstGeom>
          <a:noFill/>
        </p:spPr>
        <p:txBody>
          <a:bodyPr wrap="square" lIns="0" tIns="0" rIns="0" rtlCol="0" anchor="t">
            <a:spAutoFit/>
          </a:bodyPr>
          <a:lstStyle/>
          <a:p>
            <a:r>
              <a:rPr lang="et-EE" altLang="zh-CN" sz="2552" b="1" dirty="0">
                <a:solidFill>
                  <a:srgbClr val="F68712"/>
                </a:solidFill>
                <a:latin typeface="MArial-Bold"/>
                <a:ea typeface="等线"/>
                <a:cs typeface="MArial-Bold"/>
              </a:rPr>
              <a:t>Suured asutused suletakse ja</a:t>
            </a:r>
          </a:p>
          <a:p>
            <a:r>
              <a:rPr lang="et-EE" altLang="zh-CN" sz="2552" b="1" dirty="0">
                <a:solidFill>
                  <a:srgbClr val="F68712"/>
                </a:solidFill>
                <a:latin typeface="MArial-Bold"/>
                <a:ea typeface="等线"/>
                <a:cs typeface="MArial-Bold"/>
              </a:rPr>
              <a:t>asemele rajatakse väikesed hubased kodud</a:t>
            </a:r>
            <a:endParaRPr lang="et-EE" altLang="zh-CN" sz="2552" b="1" dirty="0">
              <a:solidFill>
                <a:srgbClr val="F68712"/>
              </a:solidFill>
              <a:latin typeface="MArial-Bold"/>
              <a:cs typeface="MArial-Bold"/>
            </a:endParaRPr>
          </a:p>
        </p:txBody>
      </p:sp>
      <p:sp>
        <p:nvSpPr>
          <p:cNvPr id="6" name="TextBox 5">
            <a:extLst>
              <a:ext uri="{FF2B5EF4-FFF2-40B4-BE49-F238E27FC236}">
                <a16:creationId xmlns:a16="http://schemas.microsoft.com/office/drawing/2014/main" id="{5D4888BB-E093-45D3-A96D-8111EB6DC749}"/>
              </a:ext>
            </a:extLst>
          </p:cNvPr>
          <p:cNvSpPr txBox="1"/>
          <p:nvPr/>
        </p:nvSpPr>
        <p:spPr>
          <a:xfrm>
            <a:off x="1808697" y="494279"/>
            <a:ext cx="2862704" cy="678511"/>
          </a:xfrm>
          <a:prstGeom prst="rect">
            <a:avLst/>
          </a:prstGeom>
          <a:noFill/>
        </p:spPr>
        <p:txBody>
          <a:bodyPr wrap="square" rtlCol="0">
            <a:spAutoFit/>
          </a:bodyPr>
          <a:lstStyle/>
          <a:p>
            <a:r>
              <a:rPr lang="et-EE" sz="3828" dirty="0"/>
              <a:t>2022</a:t>
            </a:r>
          </a:p>
        </p:txBody>
      </p:sp>
      <p:pic>
        <p:nvPicPr>
          <p:cNvPr id="7" name="Picture 6" descr="Logo.png">
            <a:extLst>
              <a:ext uri="{FF2B5EF4-FFF2-40B4-BE49-F238E27FC236}">
                <a16:creationId xmlns:a16="http://schemas.microsoft.com/office/drawing/2014/main" id="{3A3B0B37-508F-4596-8CC1-55F5EE5F08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228" y="494279"/>
            <a:ext cx="1140637" cy="1509182"/>
          </a:xfrm>
          <a:prstGeom prst="rect">
            <a:avLst/>
          </a:prstGeom>
        </p:spPr>
      </p:pic>
    </p:spTree>
    <p:extLst>
      <p:ext uri="{BB962C8B-B14F-4D97-AF65-F5344CB8AC3E}">
        <p14:creationId xmlns:p14="http://schemas.microsoft.com/office/powerpoint/2010/main" val="754256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A42443C-7434-7248-93CA-1B4E5FF8D29E}"/>
              </a:ext>
            </a:extLst>
          </p:cNvPr>
          <p:cNvSpPr/>
          <p:nvPr/>
        </p:nvSpPr>
        <p:spPr>
          <a:xfrm>
            <a:off x="1558886" y="5385970"/>
            <a:ext cx="9074230" cy="1251010"/>
          </a:xfrm>
          <a:prstGeom prst="rect">
            <a:avLst/>
          </a:prstGeom>
          <a:solidFill>
            <a:srgbClr val="E3D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sz="1528"/>
          </a:p>
        </p:txBody>
      </p:sp>
      <p:sp>
        <p:nvSpPr>
          <p:cNvPr id="2" name="Title 1">
            <a:extLst>
              <a:ext uri="{FF2B5EF4-FFF2-40B4-BE49-F238E27FC236}">
                <a16:creationId xmlns:a16="http://schemas.microsoft.com/office/drawing/2014/main" id="{37FF067C-1DDB-3E49-A9B1-B053A2715D6C}"/>
              </a:ext>
            </a:extLst>
          </p:cNvPr>
          <p:cNvSpPr>
            <a:spLocks noGrp="1"/>
          </p:cNvSpPr>
          <p:nvPr>
            <p:ph type="title"/>
          </p:nvPr>
        </p:nvSpPr>
        <p:spPr>
          <a:xfrm>
            <a:off x="2182739" y="886215"/>
            <a:ext cx="7826523" cy="544248"/>
          </a:xfrm>
        </p:spPr>
        <p:txBody>
          <a:bodyPr>
            <a:normAutofit/>
          </a:bodyPr>
          <a:lstStyle/>
          <a:p>
            <a:pPr algn="ctr"/>
            <a:r>
              <a:rPr lang="et-EE" altLang="zh-CN" sz="3055" b="1">
                <a:solidFill>
                  <a:srgbClr val="F68712"/>
                </a:solidFill>
                <a:latin typeface="MArial-Bold"/>
                <a:cs typeface="MArial-Bold"/>
              </a:rPr>
              <a:t>Kodud</a:t>
            </a:r>
          </a:p>
        </p:txBody>
      </p:sp>
      <p:grpSp>
        <p:nvGrpSpPr>
          <p:cNvPr id="7" name="Group 6">
            <a:extLst>
              <a:ext uri="{FF2B5EF4-FFF2-40B4-BE49-F238E27FC236}">
                <a16:creationId xmlns:a16="http://schemas.microsoft.com/office/drawing/2014/main" id="{0AA072C0-D95A-8342-8C24-73EE9B1D430A}"/>
              </a:ext>
            </a:extLst>
          </p:cNvPr>
          <p:cNvGrpSpPr/>
          <p:nvPr/>
        </p:nvGrpSpPr>
        <p:grpSpPr>
          <a:xfrm>
            <a:off x="3052259" y="1583136"/>
            <a:ext cx="1128627" cy="558621"/>
            <a:chOff x="1759583" y="1604926"/>
            <a:chExt cx="1329817" cy="658201"/>
          </a:xfrm>
        </p:grpSpPr>
        <p:sp>
          <p:nvSpPr>
            <p:cNvPr id="4" name="Title 1">
              <a:extLst>
                <a:ext uri="{FF2B5EF4-FFF2-40B4-BE49-F238E27FC236}">
                  <a16:creationId xmlns:a16="http://schemas.microsoft.com/office/drawing/2014/main" id="{5031DCD9-F0A3-FF4E-BCB7-79C1E816BF52}"/>
                </a:ext>
              </a:extLst>
            </p:cNvPr>
            <p:cNvSpPr txBox="1">
              <a:spLocks/>
            </p:cNvSpPr>
            <p:nvPr/>
          </p:nvSpPr>
          <p:spPr>
            <a:xfrm>
              <a:off x="1800434" y="1621860"/>
              <a:ext cx="1248116" cy="641267"/>
            </a:xfrm>
            <a:prstGeom prst="rect">
              <a:avLst/>
            </a:prstGeom>
          </p:spPr>
          <p:txBody>
            <a:bodyPr vert="horz" lIns="77606" tIns="38803" rIns="77606" bIns="38803"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t-EE" altLang="zh-CN" sz="3055" b="1">
                  <a:solidFill>
                    <a:srgbClr val="F68712"/>
                  </a:solidFill>
                  <a:latin typeface="MArial-Bold"/>
                  <a:cs typeface="MArial-Bold"/>
                </a:rPr>
                <a:t>2010</a:t>
              </a:r>
            </a:p>
          </p:txBody>
        </p:sp>
        <p:sp>
          <p:nvSpPr>
            <p:cNvPr id="6" name="Rounded Rectangle 5">
              <a:extLst>
                <a:ext uri="{FF2B5EF4-FFF2-40B4-BE49-F238E27FC236}">
                  <a16:creationId xmlns:a16="http://schemas.microsoft.com/office/drawing/2014/main" id="{B2E61685-2832-ED46-A1AD-26EAD9D082B9}"/>
                </a:ext>
              </a:extLst>
            </p:cNvPr>
            <p:cNvSpPr/>
            <p:nvPr/>
          </p:nvSpPr>
          <p:spPr>
            <a:xfrm>
              <a:off x="1759583" y="1604926"/>
              <a:ext cx="1329817" cy="640800"/>
            </a:xfrm>
            <a:prstGeom prst="roundRect">
              <a:avLst/>
            </a:prstGeom>
            <a:noFill/>
            <a:ln w="25400">
              <a:solidFill>
                <a:srgbClr val="968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sz="1528"/>
            </a:p>
          </p:txBody>
        </p:sp>
      </p:grpSp>
      <p:grpSp>
        <p:nvGrpSpPr>
          <p:cNvPr id="8" name="Group 7">
            <a:extLst>
              <a:ext uri="{FF2B5EF4-FFF2-40B4-BE49-F238E27FC236}">
                <a16:creationId xmlns:a16="http://schemas.microsoft.com/office/drawing/2014/main" id="{165A754D-53B9-B543-9A22-108C400E21E9}"/>
              </a:ext>
            </a:extLst>
          </p:cNvPr>
          <p:cNvGrpSpPr/>
          <p:nvPr/>
        </p:nvGrpSpPr>
        <p:grpSpPr>
          <a:xfrm>
            <a:off x="8045787" y="1590321"/>
            <a:ext cx="1128627" cy="558621"/>
            <a:chOff x="1759583" y="1604926"/>
            <a:chExt cx="1329817" cy="658201"/>
          </a:xfrm>
        </p:grpSpPr>
        <p:sp>
          <p:nvSpPr>
            <p:cNvPr id="9" name="Title 1">
              <a:extLst>
                <a:ext uri="{FF2B5EF4-FFF2-40B4-BE49-F238E27FC236}">
                  <a16:creationId xmlns:a16="http://schemas.microsoft.com/office/drawing/2014/main" id="{25103DEF-8D22-394F-813B-86FF10133A05}"/>
                </a:ext>
              </a:extLst>
            </p:cNvPr>
            <p:cNvSpPr txBox="1">
              <a:spLocks/>
            </p:cNvSpPr>
            <p:nvPr/>
          </p:nvSpPr>
          <p:spPr>
            <a:xfrm>
              <a:off x="1800434" y="1621860"/>
              <a:ext cx="1248116" cy="641267"/>
            </a:xfrm>
            <a:prstGeom prst="rect">
              <a:avLst/>
            </a:prstGeom>
          </p:spPr>
          <p:txBody>
            <a:bodyPr vert="horz" lIns="77606" tIns="38803" rIns="77606" bIns="38803"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t-EE" altLang="zh-CN" sz="3055" b="1">
                  <a:solidFill>
                    <a:srgbClr val="F68712"/>
                  </a:solidFill>
                  <a:latin typeface="MArial-Bold"/>
                  <a:cs typeface="MArial-Bold"/>
                </a:rPr>
                <a:t>2021</a:t>
              </a:r>
            </a:p>
          </p:txBody>
        </p:sp>
        <p:sp>
          <p:nvSpPr>
            <p:cNvPr id="10" name="Rounded Rectangle 9">
              <a:extLst>
                <a:ext uri="{FF2B5EF4-FFF2-40B4-BE49-F238E27FC236}">
                  <a16:creationId xmlns:a16="http://schemas.microsoft.com/office/drawing/2014/main" id="{4AB49BD1-E844-E249-B9EA-E6B5AC3D1683}"/>
                </a:ext>
              </a:extLst>
            </p:cNvPr>
            <p:cNvSpPr/>
            <p:nvPr/>
          </p:nvSpPr>
          <p:spPr>
            <a:xfrm>
              <a:off x="1759583" y="1604926"/>
              <a:ext cx="1329817" cy="640800"/>
            </a:xfrm>
            <a:prstGeom prst="roundRect">
              <a:avLst/>
            </a:prstGeom>
            <a:noFill/>
            <a:ln w="25400">
              <a:solidFill>
                <a:srgbClr val="968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sz="1528"/>
            </a:p>
          </p:txBody>
        </p:sp>
      </p:grpSp>
      <p:sp>
        <p:nvSpPr>
          <p:cNvPr id="19" name="TextBox 18">
            <a:extLst>
              <a:ext uri="{FF2B5EF4-FFF2-40B4-BE49-F238E27FC236}">
                <a16:creationId xmlns:a16="http://schemas.microsoft.com/office/drawing/2014/main" id="{371A5FE9-4BE8-A44C-B195-EEFA6C589CDD}"/>
              </a:ext>
            </a:extLst>
          </p:cNvPr>
          <p:cNvSpPr txBox="1"/>
          <p:nvPr/>
        </p:nvSpPr>
        <p:spPr>
          <a:xfrm>
            <a:off x="3052259" y="4017176"/>
            <a:ext cx="1810805" cy="794818"/>
          </a:xfrm>
          <a:prstGeom prst="rect">
            <a:avLst/>
          </a:prstGeom>
          <a:noFill/>
        </p:spPr>
        <p:txBody>
          <a:bodyPr wrap="square" rtlCol="0">
            <a:spAutoFit/>
          </a:bodyPr>
          <a:lstStyle/>
          <a:p>
            <a:r>
              <a:rPr lang="en-GB" sz="1528" b="1">
                <a:solidFill>
                  <a:srgbClr val="77685E"/>
                </a:solidFill>
              </a:rPr>
              <a:t>18</a:t>
            </a:r>
            <a:r>
              <a:rPr lang="en-GB" sz="1528">
                <a:solidFill>
                  <a:srgbClr val="77685E"/>
                </a:solidFill>
              </a:rPr>
              <a:t> </a:t>
            </a:r>
            <a:r>
              <a:rPr lang="en-GB" sz="1528" err="1">
                <a:solidFill>
                  <a:srgbClr val="77685E"/>
                </a:solidFill>
              </a:rPr>
              <a:t>hooldekodu</a:t>
            </a:r>
            <a:endParaRPr lang="en-GB" sz="1528">
              <a:solidFill>
                <a:srgbClr val="77685E"/>
              </a:solidFill>
            </a:endParaRPr>
          </a:p>
          <a:p>
            <a:r>
              <a:rPr lang="en-GB" sz="1528" b="1">
                <a:solidFill>
                  <a:srgbClr val="77685E"/>
                </a:solidFill>
              </a:rPr>
              <a:t>1</a:t>
            </a:r>
            <a:r>
              <a:rPr lang="en-GB" sz="1528">
                <a:solidFill>
                  <a:srgbClr val="77685E"/>
                </a:solidFill>
              </a:rPr>
              <a:t> </a:t>
            </a:r>
            <a:r>
              <a:rPr lang="en-GB" sz="1528" err="1">
                <a:solidFill>
                  <a:srgbClr val="77685E"/>
                </a:solidFill>
              </a:rPr>
              <a:t>korter</a:t>
            </a:r>
            <a:endParaRPr lang="en-GB" sz="1528">
              <a:solidFill>
                <a:srgbClr val="77685E"/>
              </a:solidFill>
            </a:endParaRPr>
          </a:p>
          <a:p>
            <a:r>
              <a:rPr lang="en-GB" sz="1528" b="1">
                <a:solidFill>
                  <a:srgbClr val="77685E"/>
                </a:solidFill>
              </a:rPr>
              <a:t>5</a:t>
            </a:r>
            <a:r>
              <a:rPr lang="en-GB" sz="1528">
                <a:solidFill>
                  <a:srgbClr val="77685E"/>
                </a:solidFill>
              </a:rPr>
              <a:t> </a:t>
            </a:r>
            <a:r>
              <a:rPr lang="en-GB" sz="1528" err="1">
                <a:solidFill>
                  <a:srgbClr val="77685E"/>
                </a:solidFill>
              </a:rPr>
              <a:t>peremaja</a:t>
            </a:r>
            <a:endParaRPr lang="en-EE" sz="1528">
              <a:solidFill>
                <a:srgbClr val="77685E"/>
              </a:solidFill>
            </a:endParaRPr>
          </a:p>
        </p:txBody>
      </p:sp>
      <p:sp>
        <p:nvSpPr>
          <p:cNvPr id="20" name="TextBox 19">
            <a:extLst>
              <a:ext uri="{FF2B5EF4-FFF2-40B4-BE49-F238E27FC236}">
                <a16:creationId xmlns:a16="http://schemas.microsoft.com/office/drawing/2014/main" id="{DA7479D4-9C84-4543-89BB-CDEA060CAD09}"/>
              </a:ext>
            </a:extLst>
          </p:cNvPr>
          <p:cNvSpPr txBox="1"/>
          <p:nvPr/>
        </p:nvSpPr>
        <p:spPr>
          <a:xfrm>
            <a:off x="8063434" y="4022085"/>
            <a:ext cx="1383124" cy="1265019"/>
          </a:xfrm>
          <a:prstGeom prst="rect">
            <a:avLst/>
          </a:prstGeom>
          <a:noFill/>
        </p:spPr>
        <p:txBody>
          <a:bodyPr wrap="square" rtlCol="0">
            <a:spAutoFit/>
          </a:bodyPr>
          <a:lstStyle/>
          <a:p>
            <a:r>
              <a:rPr lang="et-EE" sz="1528" b="1" dirty="0">
                <a:solidFill>
                  <a:srgbClr val="77685E"/>
                </a:solidFill>
              </a:rPr>
              <a:t>5</a:t>
            </a:r>
            <a:r>
              <a:rPr lang="en-GB" sz="1528" dirty="0">
                <a:solidFill>
                  <a:srgbClr val="77685E"/>
                </a:solidFill>
              </a:rPr>
              <a:t> </a:t>
            </a:r>
            <a:r>
              <a:rPr lang="en-GB" sz="1528" dirty="0" err="1">
                <a:solidFill>
                  <a:srgbClr val="77685E"/>
                </a:solidFill>
              </a:rPr>
              <a:t>hooldekodu</a:t>
            </a:r>
            <a:endParaRPr lang="en-GB" sz="1528" dirty="0">
              <a:solidFill>
                <a:srgbClr val="77685E"/>
              </a:solidFill>
            </a:endParaRPr>
          </a:p>
          <a:p>
            <a:r>
              <a:rPr lang="et-EE" sz="1528" b="1" dirty="0">
                <a:solidFill>
                  <a:srgbClr val="77685E"/>
                </a:solidFill>
              </a:rPr>
              <a:t>79</a:t>
            </a:r>
            <a:r>
              <a:rPr lang="en-GB" sz="1528" dirty="0">
                <a:solidFill>
                  <a:srgbClr val="77685E"/>
                </a:solidFill>
              </a:rPr>
              <a:t> </a:t>
            </a:r>
            <a:r>
              <a:rPr lang="en-GB" sz="1528" dirty="0" err="1">
                <a:solidFill>
                  <a:srgbClr val="77685E"/>
                </a:solidFill>
              </a:rPr>
              <a:t>korterit</a:t>
            </a:r>
            <a:r>
              <a:rPr lang="en-GB" sz="1528" dirty="0">
                <a:solidFill>
                  <a:srgbClr val="77685E"/>
                </a:solidFill>
              </a:rPr>
              <a:t> </a:t>
            </a:r>
          </a:p>
          <a:p>
            <a:r>
              <a:rPr lang="et-EE" sz="1528" b="1" dirty="0">
                <a:solidFill>
                  <a:srgbClr val="77685E"/>
                </a:solidFill>
              </a:rPr>
              <a:t>6</a:t>
            </a:r>
            <a:r>
              <a:rPr lang="en-GB" sz="1528" dirty="0">
                <a:solidFill>
                  <a:srgbClr val="77685E"/>
                </a:solidFill>
              </a:rPr>
              <a:t> </a:t>
            </a:r>
            <a:r>
              <a:rPr lang="en-GB" sz="1528" dirty="0" err="1">
                <a:solidFill>
                  <a:srgbClr val="77685E"/>
                </a:solidFill>
              </a:rPr>
              <a:t>eramaja</a:t>
            </a:r>
            <a:endParaRPr lang="en-GB" sz="1528" dirty="0">
              <a:solidFill>
                <a:srgbClr val="77685E"/>
              </a:solidFill>
            </a:endParaRPr>
          </a:p>
          <a:p>
            <a:r>
              <a:rPr lang="et-EE" sz="1528" b="1" dirty="0">
                <a:solidFill>
                  <a:srgbClr val="77685E"/>
                </a:solidFill>
              </a:rPr>
              <a:t>16</a:t>
            </a:r>
            <a:r>
              <a:rPr lang="en-GB" sz="1528" dirty="0">
                <a:solidFill>
                  <a:srgbClr val="77685E"/>
                </a:solidFill>
              </a:rPr>
              <a:t> </a:t>
            </a:r>
            <a:r>
              <a:rPr lang="en-GB" sz="1528" dirty="0" err="1">
                <a:solidFill>
                  <a:srgbClr val="77685E"/>
                </a:solidFill>
              </a:rPr>
              <a:t>kortermaja</a:t>
            </a:r>
            <a:endParaRPr lang="en-GB" sz="1528" dirty="0">
              <a:solidFill>
                <a:srgbClr val="77685E"/>
              </a:solidFill>
            </a:endParaRPr>
          </a:p>
          <a:p>
            <a:r>
              <a:rPr lang="en-GB" sz="1528" b="1" dirty="0">
                <a:solidFill>
                  <a:srgbClr val="77685E"/>
                </a:solidFill>
              </a:rPr>
              <a:t>60</a:t>
            </a:r>
            <a:r>
              <a:rPr lang="en-GB" sz="1528" dirty="0">
                <a:solidFill>
                  <a:srgbClr val="77685E"/>
                </a:solidFill>
              </a:rPr>
              <a:t> </a:t>
            </a:r>
            <a:r>
              <a:rPr lang="en-GB" sz="1528" dirty="0" err="1">
                <a:solidFill>
                  <a:srgbClr val="77685E"/>
                </a:solidFill>
              </a:rPr>
              <a:t>peremaja</a:t>
            </a:r>
            <a:endParaRPr lang="en-EE" sz="1528" dirty="0">
              <a:solidFill>
                <a:srgbClr val="77685E"/>
              </a:solidFill>
            </a:endParaRPr>
          </a:p>
        </p:txBody>
      </p:sp>
      <p:sp>
        <p:nvSpPr>
          <p:cNvPr id="27" name="TextBox 26">
            <a:extLst>
              <a:ext uri="{FF2B5EF4-FFF2-40B4-BE49-F238E27FC236}">
                <a16:creationId xmlns:a16="http://schemas.microsoft.com/office/drawing/2014/main" id="{77E359D1-CC5E-424F-9C6B-A79C766DB82E}"/>
              </a:ext>
            </a:extLst>
          </p:cNvPr>
          <p:cNvSpPr txBox="1"/>
          <p:nvPr/>
        </p:nvSpPr>
        <p:spPr>
          <a:xfrm>
            <a:off x="2039260" y="5728186"/>
            <a:ext cx="8136385" cy="559717"/>
          </a:xfrm>
          <a:prstGeom prst="rect">
            <a:avLst/>
          </a:prstGeom>
          <a:noFill/>
        </p:spPr>
        <p:txBody>
          <a:bodyPr wrap="square" rtlCol="0">
            <a:spAutoFit/>
          </a:bodyPr>
          <a:lstStyle/>
          <a:p>
            <a:pPr algn="ctr"/>
            <a:r>
              <a:rPr lang="et-EE" altLang="zh-CN" sz="1528">
                <a:solidFill>
                  <a:srgbClr val="77685E"/>
                </a:solidFill>
                <a:latin typeface="MArial-Bold"/>
                <a:cs typeface="MArial-Bold"/>
              </a:rPr>
              <a:t>Loome väikeseid ja hubaseid kodusid üle Eesti.</a:t>
            </a:r>
          </a:p>
          <a:p>
            <a:pPr algn="ctr"/>
            <a:r>
              <a:rPr lang="et-EE" altLang="zh-CN" sz="1528">
                <a:solidFill>
                  <a:srgbClr val="77685E"/>
                </a:solidFill>
                <a:latin typeface="MArial-Bold"/>
                <a:cs typeface="MArial-Bold"/>
              </a:rPr>
              <a:t>Igal inimesel on õigus elada kodus, olla tegus ja kogukonda kaasatud.</a:t>
            </a:r>
            <a:endParaRPr lang="en-EE" sz="1528">
              <a:solidFill>
                <a:srgbClr val="77685E"/>
              </a:solidFill>
            </a:endParaRPr>
          </a:p>
        </p:txBody>
      </p:sp>
      <p:grpSp>
        <p:nvGrpSpPr>
          <p:cNvPr id="33" name="Group 32">
            <a:extLst>
              <a:ext uri="{FF2B5EF4-FFF2-40B4-BE49-F238E27FC236}">
                <a16:creationId xmlns:a16="http://schemas.microsoft.com/office/drawing/2014/main" id="{6661BC4E-EF7D-DE41-B1B0-47556DD83315}"/>
              </a:ext>
            </a:extLst>
          </p:cNvPr>
          <p:cNvGrpSpPr/>
          <p:nvPr/>
        </p:nvGrpSpPr>
        <p:grpSpPr>
          <a:xfrm>
            <a:off x="4296648" y="1758054"/>
            <a:ext cx="3642735" cy="194015"/>
            <a:chOff x="3225800" y="1811026"/>
            <a:chExt cx="4292094" cy="228600"/>
          </a:xfrm>
        </p:grpSpPr>
        <p:cxnSp>
          <p:nvCxnSpPr>
            <p:cNvPr id="12" name="Straight Arrow Connector 11">
              <a:extLst>
                <a:ext uri="{FF2B5EF4-FFF2-40B4-BE49-F238E27FC236}">
                  <a16:creationId xmlns:a16="http://schemas.microsoft.com/office/drawing/2014/main" id="{38F8B1BD-10A9-EF47-A133-9189B1CFC037}"/>
                </a:ext>
              </a:extLst>
            </p:cNvPr>
            <p:cNvCxnSpPr/>
            <p:nvPr/>
          </p:nvCxnSpPr>
          <p:spPr>
            <a:xfrm>
              <a:off x="3225800" y="1925326"/>
              <a:ext cx="4267200" cy="0"/>
            </a:xfrm>
            <a:prstGeom prst="straightConnector1">
              <a:avLst/>
            </a:prstGeom>
            <a:ln w="25400">
              <a:solidFill>
                <a:srgbClr val="968A7D"/>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3E5D2616-27F5-5B4F-A355-750D914344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2794" y="1811026"/>
              <a:ext cx="165100" cy="228600"/>
            </a:xfrm>
            <a:prstGeom prst="rect">
              <a:avLst/>
            </a:prstGeom>
          </p:spPr>
        </p:pic>
      </p:grpSp>
      <p:pic>
        <p:nvPicPr>
          <p:cNvPr id="5" name="Picture 4">
            <a:extLst>
              <a:ext uri="{FF2B5EF4-FFF2-40B4-BE49-F238E27FC236}">
                <a16:creationId xmlns:a16="http://schemas.microsoft.com/office/drawing/2014/main" id="{8E935586-A264-014C-B4FF-9D28062F29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2691" y="2545156"/>
            <a:ext cx="2306619" cy="1767690"/>
          </a:xfrm>
          <a:prstGeom prst="rect">
            <a:avLst/>
          </a:prstGeom>
        </p:spPr>
      </p:pic>
      <p:pic>
        <p:nvPicPr>
          <p:cNvPr id="13" name="Picture 12">
            <a:extLst>
              <a:ext uri="{FF2B5EF4-FFF2-40B4-BE49-F238E27FC236}">
                <a16:creationId xmlns:a16="http://schemas.microsoft.com/office/drawing/2014/main" id="{BAF201F1-34CD-7B40-A37A-663FC61463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3566" y="2330464"/>
            <a:ext cx="1606010" cy="1606010"/>
          </a:xfrm>
          <a:prstGeom prst="rect">
            <a:avLst/>
          </a:prstGeom>
        </p:spPr>
      </p:pic>
      <p:pic>
        <p:nvPicPr>
          <p:cNvPr id="16" name="Picture 15">
            <a:extLst>
              <a:ext uri="{FF2B5EF4-FFF2-40B4-BE49-F238E27FC236}">
                <a16:creationId xmlns:a16="http://schemas.microsoft.com/office/drawing/2014/main" id="{77B7AA9C-C347-4642-9112-A16D25357B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3133" y="2322880"/>
            <a:ext cx="1616789" cy="1616789"/>
          </a:xfrm>
          <a:prstGeom prst="rect">
            <a:avLst/>
          </a:prstGeom>
        </p:spPr>
      </p:pic>
      <p:sp>
        <p:nvSpPr>
          <p:cNvPr id="18" name="Oval 17">
            <a:extLst>
              <a:ext uri="{FF2B5EF4-FFF2-40B4-BE49-F238E27FC236}">
                <a16:creationId xmlns:a16="http://schemas.microsoft.com/office/drawing/2014/main" id="{A8599863-8069-F743-9E02-1B61041480D5}"/>
              </a:ext>
            </a:extLst>
          </p:cNvPr>
          <p:cNvSpPr/>
          <p:nvPr/>
        </p:nvSpPr>
        <p:spPr>
          <a:xfrm>
            <a:off x="2941678" y="4099505"/>
            <a:ext cx="123407" cy="123407"/>
          </a:xfrm>
          <a:prstGeom prst="ellipse">
            <a:avLst/>
          </a:prstGeom>
          <a:solidFill>
            <a:srgbClr val="D7D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sz="1528"/>
          </a:p>
        </p:txBody>
      </p:sp>
      <p:sp>
        <p:nvSpPr>
          <p:cNvPr id="29" name="Oval 28">
            <a:extLst>
              <a:ext uri="{FF2B5EF4-FFF2-40B4-BE49-F238E27FC236}">
                <a16:creationId xmlns:a16="http://schemas.microsoft.com/office/drawing/2014/main" id="{96F586FE-3E39-4D4C-9B96-357535DF9353}"/>
              </a:ext>
            </a:extLst>
          </p:cNvPr>
          <p:cNvSpPr/>
          <p:nvPr/>
        </p:nvSpPr>
        <p:spPr>
          <a:xfrm>
            <a:off x="2941678" y="4341175"/>
            <a:ext cx="123407" cy="123407"/>
          </a:xfrm>
          <a:prstGeom prst="ellipse">
            <a:avLst/>
          </a:prstGeom>
          <a:solidFill>
            <a:srgbClr val="66A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sz="1528"/>
          </a:p>
        </p:txBody>
      </p:sp>
      <p:sp>
        <p:nvSpPr>
          <p:cNvPr id="31" name="Oval 30">
            <a:extLst>
              <a:ext uri="{FF2B5EF4-FFF2-40B4-BE49-F238E27FC236}">
                <a16:creationId xmlns:a16="http://schemas.microsoft.com/office/drawing/2014/main" id="{3E3921CC-B4B4-744E-A00B-6E1D9A990727}"/>
              </a:ext>
            </a:extLst>
          </p:cNvPr>
          <p:cNvSpPr/>
          <p:nvPr/>
        </p:nvSpPr>
        <p:spPr>
          <a:xfrm>
            <a:off x="2941678" y="4568701"/>
            <a:ext cx="123407" cy="123407"/>
          </a:xfrm>
          <a:prstGeom prst="ellipse">
            <a:avLst/>
          </a:prstGeom>
          <a:solidFill>
            <a:srgbClr val="D3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sz="1528"/>
          </a:p>
        </p:txBody>
      </p:sp>
      <p:sp>
        <p:nvSpPr>
          <p:cNvPr id="34" name="Oval 33">
            <a:extLst>
              <a:ext uri="{FF2B5EF4-FFF2-40B4-BE49-F238E27FC236}">
                <a16:creationId xmlns:a16="http://schemas.microsoft.com/office/drawing/2014/main" id="{594E5720-3261-DB4D-8B55-3B0D3AB9AD39}"/>
              </a:ext>
            </a:extLst>
          </p:cNvPr>
          <p:cNvSpPr/>
          <p:nvPr/>
        </p:nvSpPr>
        <p:spPr>
          <a:xfrm>
            <a:off x="7918257" y="4121062"/>
            <a:ext cx="123407" cy="123407"/>
          </a:xfrm>
          <a:prstGeom prst="ellipse">
            <a:avLst/>
          </a:prstGeom>
          <a:solidFill>
            <a:srgbClr val="D7D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sz="1528"/>
          </a:p>
        </p:txBody>
      </p:sp>
      <p:sp>
        <p:nvSpPr>
          <p:cNvPr id="35" name="Oval 34">
            <a:extLst>
              <a:ext uri="{FF2B5EF4-FFF2-40B4-BE49-F238E27FC236}">
                <a16:creationId xmlns:a16="http://schemas.microsoft.com/office/drawing/2014/main" id="{093CD407-EC53-9B4D-ACD5-8AD8FE024426}"/>
              </a:ext>
            </a:extLst>
          </p:cNvPr>
          <p:cNvSpPr/>
          <p:nvPr/>
        </p:nvSpPr>
        <p:spPr>
          <a:xfrm>
            <a:off x="7908663" y="4368116"/>
            <a:ext cx="123407" cy="123407"/>
          </a:xfrm>
          <a:prstGeom prst="ellipse">
            <a:avLst/>
          </a:prstGeom>
          <a:solidFill>
            <a:srgbClr val="66A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sz="1528"/>
          </a:p>
        </p:txBody>
      </p:sp>
      <p:sp>
        <p:nvSpPr>
          <p:cNvPr id="36" name="Oval 35">
            <a:extLst>
              <a:ext uri="{FF2B5EF4-FFF2-40B4-BE49-F238E27FC236}">
                <a16:creationId xmlns:a16="http://schemas.microsoft.com/office/drawing/2014/main" id="{5E73CB5C-FEF1-C04F-9AE4-E24AB9549C26}"/>
              </a:ext>
            </a:extLst>
          </p:cNvPr>
          <p:cNvSpPr/>
          <p:nvPr/>
        </p:nvSpPr>
        <p:spPr>
          <a:xfrm>
            <a:off x="7908663" y="4590259"/>
            <a:ext cx="123407" cy="123407"/>
          </a:xfrm>
          <a:prstGeom prst="ellipse">
            <a:avLst/>
          </a:prstGeom>
          <a:solidFill>
            <a:srgbClr val="98C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sz="1528"/>
          </a:p>
        </p:txBody>
      </p:sp>
      <p:sp>
        <p:nvSpPr>
          <p:cNvPr id="37" name="Oval 36">
            <a:extLst>
              <a:ext uri="{FF2B5EF4-FFF2-40B4-BE49-F238E27FC236}">
                <a16:creationId xmlns:a16="http://schemas.microsoft.com/office/drawing/2014/main" id="{8B12AA68-1662-124C-862C-E4199C1BFB0D}"/>
              </a:ext>
            </a:extLst>
          </p:cNvPr>
          <p:cNvSpPr/>
          <p:nvPr/>
        </p:nvSpPr>
        <p:spPr>
          <a:xfrm>
            <a:off x="7908663" y="4819585"/>
            <a:ext cx="123407" cy="123407"/>
          </a:xfrm>
          <a:prstGeom prst="ellipse">
            <a:avLst/>
          </a:prstGeom>
          <a:solidFill>
            <a:srgbClr val="E9B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sz="1528"/>
          </a:p>
        </p:txBody>
      </p:sp>
      <p:sp>
        <p:nvSpPr>
          <p:cNvPr id="38" name="Oval 37">
            <a:extLst>
              <a:ext uri="{FF2B5EF4-FFF2-40B4-BE49-F238E27FC236}">
                <a16:creationId xmlns:a16="http://schemas.microsoft.com/office/drawing/2014/main" id="{6DBB312F-28D8-8943-8EED-D1A5103B2DD8}"/>
              </a:ext>
            </a:extLst>
          </p:cNvPr>
          <p:cNvSpPr/>
          <p:nvPr/>
        </p:nvSpPr>
        <p:spPr>
          <a:xfrm>
            <a:off x="7908663" y="5048913"/>
            <a:ext cx="123407" cy="123407"/>
          </a:xfrm>
          <a:prstGeom prst="ellipse">
            <a:avLst/>
          </a:prstGeom>
          <a:solidFill>
            <a:srgbClr val="D3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sz="1528"/>
          </a:p>
        </p:txBody>
      </p:sp>
    </p:spTree>
    <p:extLst>
      <p:ext uri="{BB962C8B-B14F-4D97-AF65-F5344CB8AC3E}">
        <p14:creationId xmlns:p14="http://schemas.microsoft.com/office/powerpoint/2010/main" val="1671586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stkülik 7">
            <a:extLst>
              <a:ext uri="{FF2B5EF4-FFF2-40B4-BE49-F238E27FC236}">
                <a16:creationId xmlns:a16="http://schemas.microsoft.com/office/drawing/2014/main" id="{A498A89A-480C-45F2-80F6-A5FC3A1913BA}"/>
              </a:ext>
            </a:extLst>
          </p:cNvPr>
          <p:cNvSpPr/>
          <p:nvPr/>
        </p:nvSpPr>
        <p:spPr>
          <a:xfrm>
            <a:off x="6185042" y="5994594"/>
            <a:ext cx="5424755" cy="689163"/>
          </a:xfrm>
          <a:prstGeom prst="rect">
            <a:avLst/>
          </a:prstGeom>
        </p:spPr>
        <p:txBody>
          <a:bodyPr wrap="square">
            <a:spAutoFit/>
          </a:bodyPr>
          <a:lstStyle/>
          <a:p>
            <a:r>
              <a:rPr lang="et-EE" altLang="zh-CN" sz="1939" b="1" dirty="0">
                <a:solidFill>
                  <a:srgbClr val="F68712"/>
                </a:solidFill>
                <a:latin typeface="MArial-Bold"/>
                <a:ea typeface="等线"/>
                <a:cs typeface="MArial-Bold"/>
              </a:rPr>
              <a:t>Kogukonnas elamise teenus – eramu, väike või suur kortermaja</a:t>
            </a:r>
            <a:endParaRPr lang="et-EE" altLang="zh-CN" sz="1939" dirty="0">
              <a:latin typeface="MArial-Bold"/>
              <a:cs typeface="MArial-Bold"/>
            </a:endParaRPr>
          </a:p>
        </p:txBody>
      </p:sp>
      <p:pic>
        <p:nvPicPr>
          <p:cNvPr id="3" name="Pilt 2">
            <a:extLst>
              <a:ext uri="{FF2B5EF4-FFF2-40B4-BE49-F238E27FC236}">
                <a16:creationId xmlns:a16="http://schemas.microsoft.com/office/drawing/2014/main" id="{14D7EEE9-B4ED-40C0-9C24-30A8F46766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293"/>
          <a:stretch/>
        </p:blipFill>
        <p:spPr>
          <a:xfrm>
            <a:off x="1" y="-127949"/>
            <a:ext cx="5948736" cy="3651983"/>
          </a:xfrm>
          <a:prstGeom prst="rect">
            <a:avLst/>
          </a:prstGeom>
        </p:spPr>
      </p:pic>
      <p:pic>
        <p:nvPicPr>
          <p:cNvPr id="12" name="Pilt 11" descr="Pilt, millel on kujutatud väljas, taevas, hoone, auto&#10;&#10;Kirjeldus on genereeritud automaatselt">
            <a:extLst>
              <a:ext uri="{FF2B5EF4-FFF2-40B4-BE49-F238E27FC236}">
                <a16:creationId xmlns:a16="http://schemas.microsoft.com/office/drawing/2014/main" id="{02015745-1D0F-4A06-A31A-04E4E624AF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2195"/>
          <a:stretch/>
        </p:blipFill>
        <p:spPr>
          <a:xfrm>
            <a:off x="5948737" y="-28273"/>
            <a:ext cx="6243262" cy="3141393"/>
          </a:xfrm>
          <a:prstGeom prst="rect">
            <a:avLst/>
          </a:prstGeom>
        </p:spPr>
      </p:pic>
      <p:pic>
        <p:nvPicPr>
          <p:cNvPr id="14" name="Pilt 13" descr="Pilt, millel on kujutatud väljas, puu, maja, hoone&#10;&#10;Kirjeldus on genereeritud automaatselt">
            <a:extLst>
              <a:ext uri="{FF2B5EF4-FFF2-40B4-BE49-F238E27FC236}">
                <a16:creationId xmlns:a16="http://schemas.microsoft.com/office/drawing/2014/main" id="{AFB80D18-39ED-44BE-8DB3-E77DCCF532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690" b="12207"/>
          <a:stretch/>
        </p:blipFill>
        <p:spPr>
          <a:xfrm>
            <a:off x="0" y="3524035"/>
            <a:ext cx="6095537" cy="3333965"/>
          </a:xfrm>
          <a:prstGeom prst="rect">
            <a:avLst/>
          </a:prstGeom>
        </p:spPr>
      </p:pic>
      <p:pic>
        <p:nvPicPr>
          <p:cNvPr id="4" name="Pilt 3" descr="Pilt, millel on kujutatud puu, väljas, hoone, taevas&#10;&#10;Kirjeldus on genereeritud automaatselt">
            <a:extLst>
              <a:ext uri="{FF2B5EF4-FFF2-40B4-BE49-F238E27FC236}">
                <a16:creationId xmlns:a16="http://schemas.microsoft.com/office/drawing/2014/main" id="{14A96D80-0162-4C9E-9C77-303CE0DBA120}"/>
              </a:ext>
            </a:extLst>
          </p:cNvPr>
          <p:cNvPicPr>
            <a:picLocks noChangeAspect="1"/>
          </p:cNvPicPr>
          <p:nvPr/>
        </p:nvPicPr>
        <p:blipFill rotWithShape="1">
          <a:blip r:embed="rId6">
            <a:extLst>
              <a:ext uri="{28A0092B-C50C-407E-A947-70E740481C1C}">
                <a14:useLocalDpi xmlns:a14="http://schemas.microsoft.com/office/drawing/2010/main" val="0"/>
              </a:ext>
            </a:extLst>
          </a:blip>
          <a:srcRect t="1964" b="12509"/>
          <a:stretch/>
        </p:blipFill>
        <p:spPr>
          <a:xfrm>
            <a:off x="5948737" y="3113121"/>
            <a:ext cx="6243262" cy="3003604"/>
          </a:xfrm>
          <a:prstGeom prst="rect">
            <a:avLst/>
          </a:prstGeom>
        </p:spPr>
      </p:pic>
    </p:spTree>
    <p:extLst>
      <p:ext uri="{BB962C8B-B14F-4D97-AF65-F5344CB8AC3E}">
        <p14:creationId xmlns:p14="http://schemas.microsoft.com/office/powerpoint/2010/main" val="1361260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B86B9-5DDA-0341-A6A2-4C20FADF5EBD}"/>
              </a:ext>
            </a:extLst>
          </p:cNvPr>
          <p:cNvSpPr>
            <a:spLocks noGrp="1"/>
          </p:cNvSpPr>
          <p:nvPr>
            <p:ph type="title"/>
          </p:nvPr>
        </p:nvSpPr>
        <p:spPr/>
        <p:txBody>
          <a:bodyPr/>
          <a:lstStyle/>
          <a:p>
            <a:r>
              <a:rPr lang="et-EE" dirty="0"/>
              <a:t>Taastumise toetamine CARe metoodikat kasutades</a:t>
            </a:r>
          </a:p>
        </p:txBody>
      </p:sp>
      <p:sp>
        <p:nvSpPr>
          <p:cNvPr id="3" name="Content Placeholder 2">
            <a:extLst>
              <a:ext uri="{FF2B5EF4-FFF2-40B4-BE49-F238E27FC236}">
                <a16:creationId xmlns:a16="http://schemas.microsoft.com/office/drawing/2014/main" id="{A7418BDF-5F38-304F-83A7-3EAEA4C662FE}"/>
              </a:ext>
            </a:extLst>
          </p:cNvPr>
          <p:cNvSpPr>
            <a:spLocks noGrp="1"/>
          </p:cNvSpPr>
          <p:nvPr>
            <p:ph idx="1"/>
          </p:nvPr>
        </p:nvSpPr>
        <p:spPr/>
        <p:txBody>
          <a:bodyPr/>
          <a:lstStyle/>
          <a:p>
            <a:r>
              <a:rPr lang="et-EE" dirty="0"/>
              <a:t>2015 a. Võeti kasutusel klienditöös CARe metoodika</a:t>
            </a:r>
          </a:p>
          <a:p>
            <a:r>
              <a:rPr lang="et-EE" dirty="0"/>
              <a:t>Klienditööjuhtide koolitused, tegevusjuhendajate baaskoolitus</a:t>
            </a:r>
          </a:p>
          <a:p>
            <a:pPr marL="0" indent="0">
              <a:buNone/>
            </a:pPr>
            <a:r>
              <a:rPr lang="et-EE" dirty="0"/>
              <a:t> </a:t>
            </a:r>
            <a:r>
              <a:rPr lang="et-EE" b="1" dirty="0"/>
              <a:t>Klienditöö protsessi uundamine</a:t>
            </a:r>
            <a:r>
              <a:rPr lang="et-EE" dirty="0"/>
              <a:t>:</a:t>
            </a:r>
          </a:p>
          <a:p>
            <a:r>
              <a:rPr lang="et-EE" dirty="0"/>
              <a:t>Terviklik lähenemine inimese elukvaliteedile läbi elu- ja isiklike valdkondade</a:t>
            </a:r>
          </a:p>
          <a:p>
            <a:r>
              <a:rPr lang="et-EE" dirty="0"/>
              <a:t>Fookus tugevustel versus probleemidel</a:t>
            </a:r>
          </a:p>
          <a:p>
            <a:r>
              <a:rPr lang="et-EE" dirty="0"/>
              <a:t>Isikliku ja sotsiaalse taastumise toetmine</a:t>
            </a:r>
          </a:p>
          <a:p>
            <a:r>
              <a:rPr lang="et-EE" dirty="0"/>
              <a:t>Toetus haavatusega toimetuleku viiside leidmisel</a:t>
            </a:r>
          </a:p>
          <a:p>
            <a:pPr marL="0" indent="0">
              <a:buNone/>
            </a:pPr>
            <a:endParaRPr lang="et-EE" dirty="0"/>
          </a:p>
        </p:txBody>
      </p:sp>
    </p:spTree>
    <p:extLst>
      <p:ext uri="{BB962C8B-B14F-4D97-AF65-F5344CB8AC3E}">
        <p14:creationId xmlns:p14="http://schemas.microsoft.com/office/powerpoint/2010/main" val="435925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B86B9-5DDA-0341-A6A2-4C20FADF5EBD}"/>
              </a:ext>
            </a:extLst>
          </p:cNvPr>
          <p:cNvSpPr>
            <a:spLocks noGrp="1"/>
          </p:cNvSpPr>
          <p:nvPr>
            <p:ph type="title"/>
          </p:nvPr>
        </p:nvSpPr>
        <p:spPr/>
        <p:txBody>
          <a:bodyPr/>
          <a:lstStyle/>
          <a:p>
            <a:r>
              <a:rPr lang="et-EE" dirty="0"/>
              <a:t>Muutused klienditöös</a:t>
            </a:r>
          </a:p>
        </p:txBody>
      </p:sp>
      <p:sp>
        <p:nvSpPr>
          <p:cNvPr id="3" name="Content Placeholder 2">
            <a:extLst>
              <a:ext uri="{FF2B5EF4-FFF2-40B4-BE49-F238E27FC236}">
                <a16:creationId xmlns:a16="http://schemas.microsoft.com/office/drawing/2014/main" id="{A7418BDF-5F38-304F-83A7-3EAEA4C662FE}"/>
              </a:ext>
            </a:extLst>
          </p:cNvPr>
          <p:cNvSpPr>
            <a:spLocks noGrp="1"/>
          </p:cNvSpPr>
          <p:nvPr>
            <p:ph idx="1"/>
          </p:nvPr>
        </p:nvSpPr>
        <p:spPr>
          <a:xfrm>
            <a:off x="1143000" y="1600200"/>
            <a:ext cx="9906000" cy="4433778"/>
          </a:xfrm>
        </p:spPr>
        <p:txBody>
          <a:bodyPr/>
          <a:lstStyle/>
          <a:p>
            <a:r>
              <a:rPr lang="et-EE" dirty="0"/>
              <a:t>Klient ja tugiisik versus inimese ja inimene - samaväärne suhe, kohandumine teise inimese olukorra ja arusaamadega</a:t>
            </a:r>
          </a:p>
          <a:p>
            <a:r>
              <a:rPr lang="et-EE" dirty="0"/>
              <a:t>Inimese soovide, vajaduste, unistuste, isiklike eelistuste uurimine</a:t>
            </a:r>
          </a:p>
          <a:p>
            <a:r>
              <a:rPr lang="et-EE" dirty="0"/>
              <a:t>Tugevuste ülesleidmine ja võimaluste loomine nende kasutamiseks</a:t>
            </a:r>
          </a:p>
          <a:p>
            <a:r>
              <a:rPr lang="et-EE" dirty="0"/>
              <a:t>Lootuse andmine ja hoidmine, et muutused on võimalikud</a:t>
            </a:r>
          </a:p>
          <a:p>
            <a:r>
              <a:rPr lang="et-EE" dirty="0"/>
              <a:t>Koos inimese tema soovidest eesmärkideni liikumine </a:t>
            </a:r>
          </a:p>
          <a:p>
            <a:r>
              <a:rPr lang="et-EE" dirty="0"/>
              <a:t>Toetus soovitud elukvaliteedi poole liikumisel ja haavatavusega toimetulekul</a:t>
            </a:r>
          </a:p>
          <a:p>
            <a:r>
              <a:rPr lang="et-EE" dirty="0"/>
              <a:t>Tugivõrgustik tugevdamine</a:t>
            </a:r>
          </a:p>
          <a:p>
            <a:endParaRPr lang="et-EE" dirty="0"/>
          </a:p>
          <a:p>
            <a:endParaRPr lang="et-EE" dirty="0"/>
          </a:p>
        </p:txBody>
      </p:sp>
      <p:cxnSp>
        <p:nvCxnSpPr>
          <p:cNvPr id="5" name="Straight Connector 4">
            <a:extLst>
              <a:ext uri="{FF2B5EF4-FFF2-40B4-BE49-F238E27FC236}">
                <a16:creationId xmlns:a16="http://schemas.microsoft.com/office/drawing/2014/main" id="{DBE42018-5956-DA49-B327-AD225D8D348E}"/>
              </a:ext>
            </a:extLst>
          </p:cNvPr>
          <p:cNvCxnSpPr>
            <a:cxnSpLocks/>
          </p:cNvCxnSpPr>
          <p:nvPr/>
        </p:nvCxnSpPr>
        <p:spPr>
          <a:xfrm>
            <a:off x="1035424" y="1600200"/>
            <a:ext cx="9735670" cy="0"/>
          </a:xfrm>
          <a:prstGeom prst="line">
            <a:avLst/>
          </a:prstGeom>
          <a:ln w="12700">
            <a:solidFill>
              <a:schemeClr val="tx2">
                <a:lumMod val="50000"/>
                <a:lumOff val="50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784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lt 5">
            <a:extLst>
              <a:ext uri="{FF2B5EF4-FFF2-40B4-BE49-F238E27FC236}">
                <a16:creationId xmlns:a16="http://schemas.microsoft.com/office/drawing/2014/main" id="{E90F6661-C64E-4254-891F-946B1877F1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45" t="17459" r="4959" b="15637"/>
          <a:stretch/>
        </p:blipFill>
        <p:spPr>
          <a:xfrm>
            <a:off x="1558885" y="205483"/>
            <a:ext cx="9074230" cy="5895107"/>
          </a:xfrm>
          <a:prstGeom prst="rect">
            <a:avLst/>
          </a:prstGeom>
        </p:spPr>
      </p:pic>
      <p:pic>
        <p:nvPicPr>
          <p:cNvPr id="7" name="Picture 6"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2596" y="326278"/>
            <a:ext cx="823613" cy="1255864"/>
          </a:xfrm>
          <a:prstGeom prst="rect">
            <a:avLst/>
          </a:prstGeom>
        </p:spPr>
      </p:pic>
      <p:sp>
        <p:nvSpPr>
          <p:cNvPr id="8" name="Ristkülik 7">
            <a:extLst>
              <a:ext uri="{FF2B5EF4-FFF2-40B4-BE49-F238E27FC236}">
                <a16:creationId xmlns:a16="http://schemas.microsoft.com/office/drawing/2014/main" id="{A498A89A-480C-45F2-80F6-A5FC3A1913BA}"/>
              </a:ext>
            </a:extLst>
          </p:cNvPr>
          <p:cNvSpPr/>
          <p:nvPr/>
        </p:nvSpPr>
        <p:spPr>
          <a:xfrm>
            <a:off x="1687314" y="6285275"/>
            <a:ext cx="8166546" cy="686281"/>
          </a:xfrm>
          <a:prstGeom prst="rect">
            <a:avLst/>
          </a:prstGeom>
        </p:spPr>
        <p:txBody>
          <a:bodyPr wrap="square">
            <a:spAutoFit/>
          </a:bodyPr>
          <a:lstStyle/>
          <a:p>
            <a:r>
              <a:rPr lang="et-EE" altLang="zh-CN" sz="1939" b="1" dirty="0">
                <a:solidFill>
                  <a:srgbClr val="F68712"/>
                </a:solidFill>
                <a:latin typeface="MArial-Bold"/>
                <a:ea typeface="等线"/>
                <a:cs typeface="MArial-Bold"/>
              </a:rPr>
              <a:t>Nelja korteriga elamuid on nüüdseks Eestis 17 </a:t>
            </a:r>
            <a:endParaRPr lang="et-EE" altLang="zh-CN" sz="1939" b="1" dirty="0">
              <a:solidFill>
                <a:srgbClr val="F68712"/>
              </a:solidFill>
              <a:latin typeface="MArial-Bold"/>
              <a:ea typeface="等线" panose="02010600030101010101" pitchFamily="2" charset="-122"/>
              <a:cs typeface="MArial-Bold"/>
            </a:endParaRPr>
          </a:p>
          <a:p>
            <a:endParaRPr lang="et-EE" sz="1939" dirty="0"/>
          </a:p>
        </p:txBody>
      </p:sp>
    </p:spTree>
    <p:extLst>
      <p:ext uri="{BB962C8B-B14F-4D97-AF65-F5344CB8AC3E}">
        <p14:creationId xmlns:p14="http://schemas.microsoft.com/office/powerpoint/2010/main" val="709132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stkülik 7">
            <a:extLst>
              <a:ext uri="{FF2B5EF4-FFF2-40B4-BE49-F238E27FC236}">
                <a16:creationId xmlns:a16="http://schemas.microsoft.com/office/drawing/2014/main" id="{A498A89A-480C-45F2-80F6-A5FC3A1913BA}"/>
              </a:ext>
            </a:extLst>
          </p:cNvPr>
          <p:cNvSpPr/>
          <p:nvPr/>
        </p:nvSpPr>
        <p:spPr>
          <a:xfrm>
            <a:off x="1692336" y="6157783"/>
            <a:ext cx="8165099" cy="387898"/>
          </a:xfrm>
          <a:prstGeom prst="rect">
            <a:avLst/>
          </a:prstGeom>
        </p:spPr>
        <p:txBody>
          <a:bodyPr wrap="square">
            <a:spAutoFit/>
          </a:bodyPr>
          <a:lstStyle/>
          <a:p>
            <a:r>
              <a:rPr lang="et-EE" altLang="zh-CN" sz="1939" b="1" dirty="0">
                <a:solidFill>
                  <a:srgbClr val="F68712"/>
                </a:solidFill>
                <a:latin typeface="MArial-Bold"/>
                <a:ea typeface="等线"/>
                <a:cs typeface="MArial-Bold"/>
              </a:rPr>
              <a:t>Kogukonnas elamise teenus – eramu, väike või suur kortermaja</a:t>
            </a:r>
            <a:endParaRPr lang="et-EE" altLang="zh-CN" sz="1939" dirty="0">
              <a:latin typeface="MArial-Bold"/>
              <a:cs typeface="MArial-Bold"/>
            </a:endParaRPr>
          </a:p>
        </p:txBody>
      </p:sp>
      <p:pic>
        <p:nvPicPr>
          <p:cNvPr id="3" name="Pilt 2">
            <a:extLst>
              <a:ext uri="{FF2B5EF4-FFF2-40B4-BE49-F238E27FC236}">
                <a16:creationId xmlns:a16="http://schemas.microsoft.com/office/drawing/2014/main" id="{14D7EEE9-B4ED-40C0-9C24-30A8F46766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293"/>
          <a:stretch/>
        </p:blipFill>
        <p:spPr>
          <a:xfrm>
            <a:off x="1558885" y="312319"/>
            <a:ext cx="4536651" cy="2698060"/>
          </a:xfrm>
          <a:prstGeom prst="rect">
            <a:avLst/>
          </a:prstGeom>
        </p:spPr>
      </p:pic>
      <p:pic>
        <p:nvPicPr>
          <p:cNvPr id="12" name="Pilt 11" descr="Pilt, millel on kujutatud väljas, taevas, hoone, auto&#10;&#10;Kirjeldus on genereeritud automaatselt">
            <a:extLst>
              <a:ext uri="{FF2B5EF4-FFF2-40B4-BE49-F238E27FC236}">
                <a16:creationId xmlns:a16="http://schemas.microsoft.com/office/drawing/2014/main" id="{02015745-1D0F-4A06-A31A-04E4E624AF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2195"/>
          <a:stretch/>
        </p:blipFill>
        <p:spPr>
          <a:xfrm>
            <a:off x="6095535" y="312319"/>
            <a:ext cx="4537579" cy="2698060"/>
          </a:xfrm>
          <a:prstGeom prst="rect">
            <a:avLst/>
          </a:prstGeom>
        </p:spPr>
      </p:pic>
      <p:pic>
        <p:nvPicPr>
          <p:cNvPr id="14" name="Pilt 13" descr="Pilt, millel on kujutatud väljas, puu, maja, hoone&#10;&#10;Kirjeldus on genereeritud automaatselt">
            <a:extLst>
              <a:ext uri="{FF2B5EF4-FFF2-40B4-BE49-F238E27FC236}">
                <a16:creationId xmlns:a16="http://schemas.microsoft.com/office/drawing/2014/main" id="{AFB80D18-39ED-44BE-8DB3-E77DCCF532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690" b="12207"/>
          <a:stretch/>
        </p:blipFill>
        <p:spPr>
          <a:xfrm>
            <a:off x="1557958" y="3010379"/>
            <a:ext cx="4537579" cy="2909468"/>
          </a:xfrm>
          <a:prstGeom prst="rect">
            <a:avLst/>
          </a:prstGeom>
        </p:spPr>
      </p:pic>
      <p:pic>
        <p:nvPicPr>
          <p:cNvPr id="4" name="Pilt 3" descr="Pilt, millel on kujutatud puu, väljas, hoone, taevas&#10;&#10;Kirjeldus on genereeritud automaatselt">
            <a:extLst>
              <a:ext uri="{FF2B5EF4-FFF2-40B4-BE49-F238E27FC236}">
                <a16:creationId xmlns:a16="http://schemas.microsoft.com/office/drawing/2014/main" id="{14A96D80-0162-4C9E-9C77-303CE0DBA120}"/>
              </a:ext>
            </a:extLst>
          </p:cNvPr>
          <p:cNvPicPr>
            <a:picLocks noChangeAspect="1"/>
          </p:cNvPicPr>
          <p:nvPr/>
        </p:nvPicPr>
        <p:blipFill rotWithShape="1">
          <a:blip r:embed="rId6">
            <a:extLst>
              <a:ext uri="{28A0092B-C50C-407E-A947-70E740481C1C}">
                <a14:useLocalDpi xmlns:a14="http://schemas.microsoft.com/office/drawing/2010/main" val="0"/>
              </a:ext>
            </a:extLst>
          </a:blip>
          <a:srcRect t="1964" b="12509"/>
          <a:stretch/>
        </p:blipFill>
        <p:spPr>
          <a:xfrm>
            <a:off x="5979560" y="3010379"/>
            <a:ext cx="4653089" cy="2909468"/>
          </a:xfrm>
          <a:prstGeom prst="rect">
            <a:avLst/>
          </a:prstGeom>
        </p:spPr>
      </p:pic>
    </p:spTree>
    <p:extLst>
      <p:ext uri="{BB962C8B-B14F-4D97-AF65-F5344CB8AC3E}">
        <p14:creationId xmlns:p14="http://schemas.microsoft.com/office/powerpoint/2010/main" val="4174911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85EBD-B527-4B13-A017-31E3A6F7491C}"/>
              </a:ext>
            </a:extLst>
          </p:cNvPr>
          <p:cNvSpPr>
            <a:spLocks noGrp="1"/>
          </p:cNvSpPr>
          <p:nvPr>
            <p:ph type="title"/>
          </p:nvPr>
        </p:nvSpPr>
        <p:spPr>
          <a:xfrm>
            <a:off x="1143000" y="1900718"/>
            <a:ext cx="9906000" cy="2804845"/>
          </a:xfrm>
        </p:spPr>
        <p:txBody>
          <a:bodyPr>
            <a:normAutofit/>
          </a:bodyPr>
          <a:lstStyle/>
          <a:p>
            <a:pPr algn="ctr"/>
            <a:r>
              <a:rPr lang="et-EE" altLang="zh-CN" sz="4400" b="1" dirty="0">
                <a:solidFill>
                  <a:srgbClr val="F68712"/>
                </a:solidFill>
                <a:latin typeface="MArial-Bold"/>
                <a:cs typeface="MArial-Bold"/>
              </a:rPr>
              <a:t>Elanikud  kogukonnas</a:t>
            </a:r>
            <a:br>
              <a:rPr lang="et-EE" altLang="zh-CN" sz="1100" b="1" dirty="0">
                <a:solidFill>
                  <a:srgbClr val="F68712"/>
                </a:solidFill>
                <a:latin typeface="MArial-Bold"/>
                <a:cs typeface="MArial-Bold"/>
              </a:rPr>
            </a:br>
            <a:endParaRPr lang="et-EE" dirty="0"/>
          </a:p>
        </p:txBody>
      </p:sp>
    </p:spTree>
    <p:extLst>
      <p:ext uri="{BB962C8B-B14F-4D97-AF65-F5344CB8AC3E}">
        <p14:creationId xmlns:p14="http://schemas.microsoft.com/office/powerpoint/2010/main" val="3714479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B86B9-5DDA-0341-A6A2-4C20FADF5EBD}"/>
              </a:ext>
            </a:extLst>
          </p:cNvPr>
          <p:cNvSpPr>
            <a:spLocks noGrp="1"/>
          </p:cNvSpPr>
          <p:nvPr>
            <p:ph type="title"/>
          </p:nvPr>
        </p:nvSpPr>
        <p:spPr/>
        <p:txBody>
          <a:bodyPr>
            <a:normAutofit/>
          </a:bodyPr>
          <a:lstStyle/>
          <a:p>
            <a:r>
              <a:rPr lang="et-EE" b="1" dirty="0">
                <a:latin typeface="+mn-lt"/>
              </a:rPr>
              <a:t>Teemad:</a:t>
            </a:r>
          </a:p>
        </p:txBody>
      </p:sp>
      <p:sp>
        <p:nvSpPr>
          <p:cNvPr id="3" name="Content Placeholder 2">
            <a:extLst>
              <a:ext uri="{FF2B5EF4-FFF2-40B4-BE49-F238E27FC236}">
                <a16:creationId xmlns:a16="http://schemas.microsoft.com/office/drawing/2014/main" id="{A7418BDF-5F38-304F-83A7-3EAEA4C662FE}"/>
              </a:ext>
            </a:extLst>
          </p:cNvPr>
          <p:cNvSpPr>
            <a:spLocks noGrp="1"/>
          </p:cNvSpPr>
          <p:nvPr>
            <p:ph idx="1"/>
          </p:nvPr>
        </p:nvSpPr>
        <p:spPr/>
        <p:txBody>
          <a:bodyPr>
            <a:normAutofit/>
          </a:bodyPr>
          <a:lstStyle/>
          <a:p>
            <a:r>
              <a:rPr lang="et-EE" sz="2400" dirty="0" err="1">
                <a:latin typeface="+mn-lt"/>
              </a:rPr>
              <a:t>CARe</a:t>
            </a:r>
            <a:r>
              <a:rPr lang="et-EE" sz="2400" dirty="0">
                <a:latin typeface="+mn-lt"/>
              </a:rPr>
              <a:t> metoodika ja koolitused Eestis – Karin Hanga</a:t>
            </a:r>
          </a:p>
          <a:p>
            <a:r>
              <a:rPr lang="et-EE" sz="2400" dirty="0" err="1">
                <a:effectLst/>
                <a:latin typeface="+mn-lt"/>
                <a:ea typeface="Calibri" panose="020F0502020204030204" pitchFamily="34" charset="0"/>
              </a:rPr>
              <a:t>CARe</a:t>
            </a:r>
            <a:r>
              <a:rPr lang="et-EE" sz="2400" dirty="0">
                <a:effectLst/>
                <a:latin typeface="+mn-lt"/>
                <a:ea typeface="Calibri" panose="020F0502020204030204" pitchFamily="34" charset="0"/>
              </a:rPr>
              <a:t> metoodika – eile, täna, homme. Dirk den Hollander,  </a:t>
            </a:r>
            <a:r>
              <a:rPr lang="et-EE" sz="2400" dirty="0" err="1">
                <a:effectLst/>
                <a:latin typeface="+mn-lt"/>
                <a:ea typeface="Calibri" panose="020F0502020204030204" pitchFamily="34" charset="0"/>
              </a:rPr>
              <a:t>CARe</a:t>
            </a:r>
            <a:r>
              <a:rPr lang="et-EE" sz="2400" dirty="0">
                <a:effectLst/>
                <a:latin typeface="+mn-lt"/>
                <a:ea typeface="Calibri" panose="020F0502020204030204" pitchFamily="34" charset="0"/>
              </a:rPr>
              <a:t> metoodika kaasautor, </a:t>
            </a:r>
            <a:r>
              <a:rPr lang="et-EE" sz="2400" dirty="0" err="1">
                <a:effectLst/>
                <a:latin typeface="+mn-lt"/>
                <a:ea typeface="Calibri" panose="020F0502020204030204" pitchFamily="34" charset="0"/>
              </a:rPr>
              <a:t>Tijmen</a:t>
            </a:r>
            <a:r>
              <a:rPr lang="et-EE" sz="2400" dirty="0">
                <a:effectLst/>
                <a:latin typeface="+mn-lt"/>
                <a:ea typeface="Calibri" panose="020F0502020204030204" pitchFamily="34" charset="0"/>
              </a:rPr>
              <a:t> </a:t>
            </a:r>
            <a:r>
              <a:rPr lang="et-EE" sz="2400" dirty="0" err="1">
                <a:effectLst/>
                <a:latin typeface="+mn-lt"/>
                <a:ea typeface="Calibri" panose="020F0502020204030204" pitchFamily="34" charset="0"/>
              </a:rPr>
              <a:t>Tuysters</a:t>
            </a:r>
            <a:r>
              <a:rPr lang="et-EE" sz="2400" dirty="0">
                <a:effectLst/>
                <a:latin typeface="+mn-lt"/>
                <a:ea typeface="Calibri" panose="020F0502020204030204" pitchFamily="34" charset="0"/>
              </a:rPr>
              <a:t>, Holland. </a:t>
            </a:r>
          </a:p>
          <a:p>
            <a:r>
              <a:rPr lang="et-EE" sz="2400" dirty="0" err="1">
                <a:latin typeface="+mn-lt"/>
                <a:ea typeface="Calibri" panose="020F0502020204030204" pitchFamily="34" charset="0"/>
              </a:rPr>
              <a:t>CARe</a:t>
            </a:r>
            <a:r>
              <a:rPr lang="et-EE" sz="2400" dirty="0">
                <a:latin typeface="+mn-lt"/>
                <a:ea typeface="Calibri" panose="020F0502020204030204" pitchFamily="34" charset="0"/>
              </a:rPr>
              <a:t> metoodika ja klientide toetamine AS Hoolekande teenused näitel - Aster Tooma</a:t>
            </a:r>
          </a:p>
          <a:p>
            <a:r>
              <a:rPr lang="et-EE" sz="2400" dirty="0">
                <a:latin typeface="+mn-lt"/>
                <a:ea typeface="Calibri" panose="020F0502020204030204" pitchFamily="34" charset="0"/>
              </a:rPr>
              <a:t>Harjutus ja kogemuste vahetus</a:t>
            </a:r>
            <a:endParaRPr lang="et-EE" sz="2400" dirty="0">
              <a:effectLst/>
              <a:latin typeface="+mn-lt"/>
              <a:ea typeface="Calibri" panose="020F0502020204030204" pitchFamily="34" charset="0"/>
            </a:endParaRPr>
          </a:p>
        </p:txBody>
      </p:sp>
      <p:cxnSp>
        <p:nvCxnSpPr>
          <p:cNvPr id="5" name="Straight Connector 4">
            <a:extLst>
              <a:ext uri="{FF2B5EF4-FFF2-40B4-BE49-F238E27FC236}">
                <a16:creationId xmlns:a16="http://schemas.microsoft.com/office/drawing/2014/main" id="{DBE42018-5956-DA49-B327-AD225D8D348E}"/>
              </a:ext>
            </a:extLst>
          </p:cNvPr>
          <p:cNvCxnSpPr>
            <a:cxnSpLocks/>
          </p:cNvCxnSpPr>
          <p:nvPr/>
        </p:nvCxnSpPr>
        <p:spPr>
          <a:xfrm>
            <a:off x="1035424" y="1600200"/>
            <a:ext cx="9735670" cy="0"/>
          </a:xfrm>
          <a:prstGeom prst="line">
            <a:avLst/>
          </a:prstGeom>
          <a:ln w="12700">
            <a:solidFill>
              <a:schemeClr val="tx2">
                <a:lumMod val="50000"/>
                <a:lumOff val="50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114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
          <p:cNvSpPr txBox="1"/>
          <p:nvPr/>
        </p:nvSpPr>
        <p:spPr>
          <a:xfrm>
            <a:off x="2359190" y="6242381"/>
            <a:ext cx="2261185" cy="699087"/>
          </a:xfrm>
          <a:prstGeom prst="rect">
            <a:avLst/>
          </a:prstGeom>
          <a:noFill/>
        </p:spPr>
        <p:txBody>
          <a:bodyPr wrap="square" lIns="0" tIns="0" rIns="0" rtlCol="0">
            <a:spAutoFit/>
          </a:bodyPr>
          <a:lstStyle/>
          <a:p>
            <a:pPr>
              <a:lnSpc>
                <a:spcPts val="1745"/>
              </a:lnSpc>
              <a:tabLst/>
            </a:pPr>
            <a:r>
              <a:rPr lang="et-EE" altLang="zh-CN" sz="1333" dirty="0">
                <a:solidFill>
                  <a:srgbClr val="FFFFFF"/>
                </a:solidFill>
                <a:latin typeface="Arial"/>
                <a:cs typeface="Arial"/>
              </a:rPr>
              <a:t>02.05</a:t>
            </a:r>
            <a:r>
              <a:rPr lang="en-US" altLang="zh-CN" sz="1333" dirty="0">
                <a:solidFill>
                  <a:srgbClr val="FFFFFF"/>
                </a:solidFill>
                <a:latin typeface="Arial"/>
                <a:cs typeface="Arial"/>
              </a:rPr>
              <a:t>.</a:t>
            </a:r>
            <a:r>
              <a:rPr lang="et-EE" altLang="zh-CN" sz="1333" dirty="0">
                <a:solidFill>
                  <a:srgbClr val="FFFFFF"/>
                </a:solidFill>
                <a:latin typeface="Arial"/>
                <a:cs typeface="Arial"/>
              </a:rPr>
              <a:t>2019</a:t>
            </a:r>
            <a:endParaRPr lang="en-US" altLang="zh-CN" sz="1333" dirty="0">
              <a:solidFill>
                <a:srgbClr val="FFFFFF"/>
              </a:solidFill>
              <a:latin typeface="Arial"/>
              <a:cs typeface="Arial"/>
            </a:endParaRPr>
          </a:p>
          <a:p>
            <a:pPr>
              <a:lnSpc>
                <a:spcPts val="1745"/>
              </a:lnSpc>
              <a:tabLst/>
            </a:pPr>
            <a:r>
              <a:rPr lang="en-US" altLang="zh-CN" sz="1333" dirty="0">
                <a:solidFill>
                  <a:srgbClr val="FFFFFF"/>
                </a:solidFill>
                <a:latin typeface="Arial"/>
                <a:cs typeface="Arial"/>
              </a:rPr>
              <a:t> </a:t>
            </a:r>
            <a:r>
              <a:rPr lang="et-EE" altLang="zh-CN" sz="1333" dirty="0">
                <a:solidFill>
                  <a:srgbClr val="FFFFFF"/>
                </a:solidFill>
                <a:latin typeface="Arial"/>
                <a:cs typeface="Arial"/>
              </a:rPr>
              <a:t>Karl Mänd, kinnisvaradirektor</a:t>
            </a:r>
            <a:endParaRPr lang="en-US" altLang="zh-CN" sz="1333" dirty="0">
              <a:solidFill>
                <a:srgbClr val="FFFFFF"/>
              </a:solidFill>
              <a:latin typeface="Arial"/>
              <a:cs typeface="Arial"/>
            </a:endParaRPr>
          </a:p>
          <a:p>
            <a:pPr>
              <a:lnSpc>
                <a:spcPts val="1745"/>
              </a:lnSpc>
              <a:tabLst/>
            </a:pPr>
            <a:endParaRPr lang="en-US" altLang="zh-CN" sz="1333" dirty="0">
              <a:solidFill>
                <a:srgbClr val="FFFFFF"/>
              </a:solidFill>
              <a:latin typeface="Arial"/>
              <a:cs typeface="Arial"/>
            </a:endParaRPr>
          </a:p>
        </p:txBody>
      </p:sp>
      <p:sp>
        <p:nvSpPr>
          <p:cNvPr id="10" name="TextBox 1">
            <a:extLst>
              <a:ext uri="{FF2B5EF4-FFF2-40B4-BE49-F238E27FC236}">
                <a16:creationId xmlns:a16="http://schemas.microsoft.com/office/drawing/2014/main" id="{9ED5D26F-B3EC-479F-8666-09938D2FAE5C}"/>
              </a:ext>
            </a:extLst>
          </p:cNvPr>
          <p:cNvSpPr txBox="1"/>
          <p:nvPr/>
        </p:nvSpPr>
        <p:spPr>
          <a:xfrm>
            <a:off x="2197752" y="165186"/>
            <a:ext cx="63" cy="584775"/>
          </a:xfrm>
          <a:prstGeom prst="rect">
            <a:avLst/>
          </a:prstGeom>
          <a:noFill/>
        </p:spPr>
        <p:txBody>
          <a:bodyPr wrap="square" lIns="0" tIns="0" rIns="0" rtlCol="0">
            <a:spAutoFit/>
          </a:bodyPr>
          <a:lstStyle/>
          <a:p>
            <a:pPr>
              <a:lnSpc>
                <a:spcPts val="970"/>
              </a:lnSpc>
            </a:pPr>
            <a:endParaRPr lang="en-US" altLang="zh-CN" sz="1745" dirty="0"/>
          </a:p>
          <a:p>
            <a:pPr>
              <a:lnSpc>
                <a:spcPts val="1551"/>
              </a:lnSpc>
            </a:pPr>
            <a:endParaRPr lang="et-EE" altLang="zh-CN" sz="1454" dirty="0">
              <a:solidFill>
                <a:srgbClr val="907457"/>
              </a:solidFill>
              <a:latin typeface="Arial"/>
              <a:cs typeface="Arial"/>
            </a:endParaRPr>
          </a:p>
          <a:p>
            <a:pPr>
              <a:lnSpc>
                <a:spcPts val="1551"/>
              </a:lnSpc>
            </a:pPr>
            <a:endParaRPr lang="en-US" altLang="zh-CN" sz="1454" dirty="0">
              <a:solidFill>
                <a:srgbClr val="907457"/>
              </a:solidFill>
              <a:latin typeface="Arial"/>
              <a:cs typeface="Arial"/>
            </a:endParaRPr>
          </a:p>
        </p:txBody>
      </p:sp>
      <p:pic>
        <p:nvPicPr>
          <p:cNvPr id="12" name="Pilt 11" descr="Pilt, millel on kujutatud isik, siseruumis, laud, lagi&#10;&#10;Kirjeldus on genereeritud automaatselt">
            <a:extLst>
              <a:ext uri="{FF2B5EF4-FFF2-40B4-BE49-F238E27FC236}">
                <a16:creationId xmlns:a16="http://schemas.microsoft.com/office/drawing/2014/main" id="{68CAEC40-ED15-41E3-A5B3-487DDA0356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01" t="1" r="6407" b="64"/>
          <a:stretch/>
        </p:blipFill>
        <p:spPr>
          <a:xfrm>
            <a:off x="2197750" y="267128"/>
            <a:ext cx="3898250" cy="5668393"/>
          </a:xfrm>
          <a:prstGeom prst="rect">
            <a:avLst/>
          </a:prstGeom>
        </p:spPr>
      </p:pic>
      <p:pic>
        <p:nvPicPr>
          <p:cNvPr id="15" name="Pilt 14">
            <a:extLst>
              <a:ext uri="{FF2B5EF4-FFF2-40B4-BE49-F238E27FC236}">
                <a16:creationId xmlns:a16="http://schemas.microsoft.com/office/drawing/2014/main" id="{E572552D-1C97-4302-90DA-E2BDE6CD2AAB}"/>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17" t="22049" r="226"/>
          <a:stretch/>
        </p:blipFill>
        <p:spPr>
          <a:xfrm>
            <a:off x="6096000" y="267127"/>
            <a:ext cx="3862390" cy="5668393"/>
          </a:xfrm>
          <a:prstGeom prst="rect">
            <a:avLst/>
          </a:prstGeom>
        </p:spPr>
      </p:pic>
      <p:sp>
        <p:nvSpPr>
          <p:cNvPr id="6" name="Ristkülik 5">
            <a:extLst>
              <a:ext uri="{FF2B5EF4-FFF2-40B4-BE49-F238E27FC236}">
                <a16:creationId xmlns:a16="http://schemas.microsoft.com/office/drawing/2014/main" id="{A111DFFB-3099-40E2-900E-D21C34CD6B71}"/>
              </a:ext>
            </a:extLst>
          </p:cNvPr>
          <p:cNvSpPr/>
          <p:nvPr/>
        </p:nvSpPr>
        <p:spPr>
          <a:xfrm>
            <a:off x="1756976" y="6019268"/>
            <a:ext cx="8165099" cy="686281"/>
          </a:xfrm>
          <a:prstGeom prst="rect">
            <a:avLst/>
          </a:prstGeom>
        </p:spPr>
        <p:txBody>
          <a:bodyPr wrap="square">
            <a:spAutoFit/>
          </a:bodyPr>
          <a:lstStyle/>
          <a:p>
            <a:r>
              <a:rPr lang="et-EE" altLang="zh-CN" sz="1939" b="1" dirty="0">
                <a:solidFill>
                  <a:srgbClr val="F68712"/>
                </a:solidFill>
                <a:latin typeface="MArial-Bold"/>
                <a:ea typeface="等线"/>
                <a:cs typeface="MArial-Bold"/>
              </a:rPr>
              <a:t>Meie eesmärk on pakkuda tegusat elu, mis tugineb meie elanike tugevustel ja aitab hakkama saada haavatavustega.</a:t>
            </a:r>
            <a:endParaRPr lang="et-EE" altLang="zh-CN" sz="1939" dirty="0">
              <a:latin typeface="MArial-Bold"/>
              <a:cs typeface="MArial-Bold"/>
            </a:endParaRPr>
          </a:p>
        </p:txBody>
      </p:sp>
    </p:spTree>
    <p:extLst>
      <p:ext uri="{BB962C8B-B14F-4D97-AF65-F5344CB8AC3E}">
        <p14:creationId xmlns:p14="http://schemas.microsoft.com/office/powerpoint/2010/main" val="4071936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 name="TextBox 1"/>
          <p:cNvSpPr txBox="1"/>
          <p:nvPr/>
        </p:nvSpPr>
        <p:spPr>
          <a:xfrm>
            <a:off x="2380737" y="2440482"/>
            <a:ext cx="7430526" cy="1977036"/>
          </a:xfrm>
          <a:prstGeom prst="rect">
            <a:avLst/>
          </a:prstGeom>
          <a:noFill/>
        </p:spPr>
        <p:txBody>
          <a:bodyPr wrap="square" lIns="0" tIns="0" rIns="0" rtlCol="0">
            <a:spAutoFit/>
          </a:bodyPr>
          <a:lstStyle/>
          <a:p>
            <a:pPr algn="ctr"/>
            <a:r>
              <a:rPr lang="et-EE" altLang="zh-CN" sz="5235" b="1" dirty="0">
                <a:solidFill>
                  <a:srgbClr val="F68712"/>
                </a:solidFill>
                <a:latin typeface="MArial-Bold"/>
                <a:cs typeface="MArial-Bold"/>
              </a:rPr>
              <a:t>Elanikud </a:t>
            </a:r>
          </a:p>
          <a:p>
            <a:pPr algn="ctr"/>
            <a:r>
              <a:rPr lang="et-EE" altLang="zh-CN" sz="5235" b="1" dirty="0">
                <a:solidFill>
                  <a:srgbClr val="F68712"/>
                </a:solidFill>
                <a:latin typeface="MArial-Bold"/>
                <a:cs typeface="MArial-Bold"/>
              </a:rPr>
              <a:t>tööl</a:t>
            </a:r>
            <a:endParaRPr lang="et-EE" altLang="zh-CN" sz="1551" b="1" dirty="0">
              <a:solidFill>
                <a:srgbClr val="F68712"/>
              </a:solidFill>
              <a:latin typeface="MArial-Bold"/>
              <a:cs typeface="MArial-Bold"/>
            </a:endParaRPr>
          </a:p>
          <a:p>
            <a:pPr>
              <a:lnSpc>
                <a:spcPct val="150000"/>
              </a:lnSpc>
            </a:pPr>
            <a:endParaRPr lang="et-EE" altLang="zh-CN" sz="1551" b="1" dirty="0">
              <a:solidFill>
                <a:srgbClr val="F68712"/>
              </a:solidFill>
              <a:latin typeface="MArial-Bold"/>
              <a:cs typeface="MArial-Bold"/>
            </a:endParaRPr>
          </a:p>
        </p:txBody>
      </p:sp>
    </p:spTree>
    <p:extLst>
      <p:ext uri="{BB962C8B-B14F-4D97-AF65-F5344CB8AC3E}">
        <p14:creationId xmlns:p14="http://schemas.microsoft.com/office/powerpoint/2010/main" val="3412409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A42443C-7434-7248-93CA-1B4E5FF8D29E}"/>
              </a:ext>
            </a:extLst>
          </p:cNvPr>
          <p:cNvSpPr/>
          <p:nvPr/>
        </p:nvSpPr>
        <p:spPr>
          <a:xfrm>
            <a:off x="1558886" y="5106257"/>
            <a:ext cx="9074230" cy="1530723"/>
          </a:xfrm>
          <a:prstGeom prst="rect">
            <a:avLst/>
          </a:prstGeom>
          <a:solidFill>
            <a:srgbClr val="E3D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sz="1528"/>
          </a:p>
        </p:txBody>
      </p:sp>
      <p:sp>
        <p:nvSpPr>
          <p:cNvPr id="2" name="Title 1">
            <a:extLst>
              <a:ext uri="{FF2B5EF4-FFF2-40B4-BE49-F238E27FC236}">
                <a16:creationId xmlns:a16="http://schemas.microsoft.com/office/drawing/2014/main" id="{37FF067C-1DDB-3E49-A9B1-B053A2715D6C}"/>
              </a:ext>
            </a:extLst>
          </p:cNvPr>
          <p:cNvSpPr>
            <a:spLocks noGrp="1"/>
          </p:cNvSpPr>
          <p:nvPr>
            <p:ph type="title" idx="4294967295"/>
          </p:nvPr>
        </p:nvSpPr>
        <p:spPr>
          <a:xfrm>
            <a:off x="0" y="885825"/>
            <a:ext cx="7826375" cy="544513"/>
          </a:xfrm>
        </p:spPr>
        <p:txBody>
          <a:bodyPr>
            <a:normAutofit/>
          </a:bodyPr>
          <a:lstStyle/>
          <a:p>
            <a:pPr algn="ctr"/>
            <a:r>
              <a:rPr lang="et-EE" altLang="zh-CN" sz="3055" b="1">
                <a:solidFill>
                  <a:srgbClr val="F68712"/>
                </a:solidFill>
                <a:latin typeface="MArial-Bold"/>
                <a:cs typeface="MArial-Bold"/>
              </a:rPr>
              <a:t>Klientide töötamine</a:t>
            </a:r>
          </a:p>
        </p:txBody>
      </p:sp>
      <p:grpSp>
        <p:nvGrpSpPr>
          <p:cNvPr id="7" name="Group 6">
            <a:extLst>
              <a:ext uri="{FF2B5EF4-FFF2-40B4-BE49-F238E27FC236}">
                <a16:creationId xmlns:a16="http://schemas.microsoft.com/office/drawing/2014/main" id="{0AA072C0-D95A-8342-8C24-73EE9B1D430A}"/>
              </a:ext>
            </a:extLst>
          </p:cNvPr>
          <p:cNvGrpSpPr/>
          <p:nvPr/>
        </p:nvGrpSpPr>
        <p:grpSpPr>
          <a:xfrm>
            <a:off x="3052259" y="1583136"/>
            <a:ext cx="1128627" cy="558621"/>
            <a:chOff x="1759583" y="1604926"/>
            <a:chExt cx="1329817" cy="658201"/>
          </a:xfrm>
        </p:grpSpPr>
        <p:sp>
          <p:nvSpPr>
            <p:cNvPr id="4" name="Title 1">
              <a:extLst>
                <a:ext uri="{FF2B5EF4-FFF2-40B4-BE49-F238E27FC236}">
                  <a16:creationId xmlns:a16="http://schemas.microsoft.com/office/drawing/2014/main" id="{5031DCD9-F0A3-FF4E-BCB7-79C1E816BF52}"/>
                </a:ext>
              </a:extLst>
            </p:cNvPr>
            <p:cNvSpPr txBox="1">
              <a:spLocks/>
            </p:cNvSpPr>
            <p:nvPr/>
          </p:nvSpPr>
          <p:spPr>
            <a:xfrm>
              <a:off x="1800434" y="1621860"/>
              <a:ext cx="1248116" cy="641267"/>
            </a:xfrm>
            <a:prstGeom prst="rect">
              <a:avLst/>
            </a:prstGeom>
          </p:spPr>
          <p:txBody>
            <a:bodyPr vert="horz" lIns="77606" tIns="38803" rIns="77606" bIns="38803"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t-EE" altLang="zh-CN" sz="3055" b="1">
                  <a:solidFill>
                    <a:srgbClr val="F68712"/>
                  </a:solidFill>
                  <a:latin typeface="MArial-Bold"/>
                  <a:cs typeface="MArial-Bold"/>
                </a:rPr>
                <a:t>2010</a:t>
              </a:r>
            </a:p>
          </p:txBody>
        </p:sp>
        <p:sp>
          <p:nvSpPr>
            <p:cNvPr id="6" name="Rounded Rectangle 5">
              <a:extLst>
                <a:ext uri="{FF2B5EF4-FFF2-40B4-BE49-F238E27FC236}">
                  <a16:creationId xmlns:a16="http://schemas.microsoft.com/office/drawing/2014/main" id="{B2E61685-2832-ED46-A1AD-26EAD9D082B9}"/>
                </a:ext>
              </a:extLst>
            </p:cNvPr>
            <p:cNvSpPr/>
            <p:nvPr/>
          </p:nvSpPr>
          <p:spPr>
            <a:xfrm>
              <a:off x="1759583" y="1604926"/>
              <a:ext cx="1329817" cy="640800"/>
            </a:xfrm>
            <a:prstGeom prst="roundRect">
              <a:avLst/>
            </a:prstGeom>
            <a:noFill/>
            <a:ln w="25400">
              <a:solidFill>
                <a:srgbClr val="968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sz="1528"/>
            </a:p>
          </p:txBody>
        </p:sp>
      </p:grpSp>
      <p:grpSp>
        <p:nvGrpSpPr>
          <p:cNvPr id="8" name="Group 7">
            <a:extLst>
              <a:ext uri="{FF2B5EF4-FFF2-40B4-BE49-F238E27FC236}">
                <a16:creationId xmlns:a16="http://schemas.microsoft.com/office/drawing/2014/main" id="{165A754D-53B9-B543-9A22-108C400E21E9}"/>
              </a:ext>
            </a:extLst>
          </p:cNvPr>
          <p:cNvGrpSpPr/>
          <p:nvPr/>
        </p:nvGrpSpPr>
        <p:grpSpPr>
          <a:xfrm>
            <a:off x="8045787" y="1590321"/>
            <a:ext cx="1128627" cy="558621"/>
            <a:chOff x="1759583" y="1604926"/>
            <a:chExt cx="1329817" cy="658201"/>
          </a:xfrm>
        </p:grpSpPr>
        <p:sp>
          <p:nvSpPr>
            <p:cNvPr id="9" name="Title 1">
              <a:extLst>
                <a:ext uri="{FF2B5EF4-FFF2-40B4-BE49-F238E27FC236}">
                  <a16:creationId xmlns:a16="http://schemas.microsoft.com/office/drawing/2014/main" id="{25103DEF-8D22-394F-813B-86FF10133A05}"/>
                </a:ext>
              </a:extLst>
            </p:cNvPr>
            <p:cNvSpPr txBox="1">
              <a:spLocks/>
            </p:cNvSpPr>
            <p:nvPr/>
          </p:nvSpPr>
          <p:spPr>
            <a:xfrm>
              <a:off x="1800434" y="1621860"/>
              <a:ext cx="1248116" cy="641267"/>
            </a:xfrm>
            <a:prstGeom prst="rect">
              <a:avLst/>
            </a:prstGeom>
          </p:spPr>
          <p:txBody>
            <a:bodyPr vert="horz" lIns="77606" tIns="38803" rIns="77606" bIns="38803"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t-EE" altLang="zh-CN" sz="3055" b="1" dirty="0">
                  <a:solidFill>
                    <a:srgbClr val="F68712"/>
                  </a:solidFill>
                  <a:latin typeface="MArial-Bold"/>
                  <a:cs typeface="MArial-Bold"/>
                </a:rPr>
                <a:t>2021</a:t>
              </a:r>
            </a:p>
          </p:txBody>
        </p:sp>
        <p:sp>
          <p:nvSpPr>
            <p:cNvPr id="10" name="Rounded Rectangle 9">
              <a:extLst>
                <a:ext uri="{FF2B5EF4-FFF2-40B4-BE49-F238E27FC236}">
                  <a16:creationId xmlns:a16="http://schemas.microsoft.com/office/drawing/2014/main" id="{4AB49BD1-E844-E249-B9EA-E6B5AC3D1683}"/>
                </a:ext>
              </a:extLst>
            </p:cNvPr>
            <p:cNvSpPr/>
            <p:nvPr/>
          </p:nvSpPr>
          <p:spPr>
            <a:xfrm>
              <a:off x="1759583" y="1604926"/>
              <a:ext cx="1329817" cy="640800"/>
            </a:xfrm>
            <a:prstGeom prst="roundRect">
              <a:avLst/>
            </a:prstGeom>
            <a:noFill/>
            <a:ln w="25400">
              <a:solidFill>
                <a:srgbClr val="968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sz="1528"/>
            </a:p>
          </p:txBody>
        </p:sp>
      </p:grpSp>
      <p:sp>
        <p:nvSpPr>
          <p:cNvPr id="19" name="TextBox 18">
            <a:extLst>
              <a:ext uri="{FF2B5EF4-FFF2-40B4-BE49-F238E27FC236}">
                <a16:creationId xmlns:a16="http://schemas.microsoft.com/office/drawing/2014/main" id="{371A5FE9-4BE8-A44C-B195-EEFA6C589CDD}"/>
              </a:ext>
            </a:extLst>
          </p:cNvPr>
          <p:cNvSpPr txBox="1"/>
          <p:nvPr/>
        </p:nvSpPr>
        <p:spPr>
          <a:xfrm>
            <a:off x="2711170" y="3004229"/>
            <a:ext cx="1810805" cy="1656647"/>
          </a:xfrm>
          <a:prstGeom prst="rect">
            <a:avLst/>
          </a:prstGeom>
          <a:noFill/>
        </p:spPr>
        <p:txBody>
          <a:bodyPr wrap="square" rtlCol="0">
            <a:spAutoFit/>
          </a:bodyPr>
          <a:lstStyle/>
          <a:p>
            <a:pPr algn="ctr"/>
            <a:r>
              <a:rPr lang="en-GB" sz="2037" dirty="0">
                <a:solidFill>
                  <a:srgbClr val="77685E"/>
                </a:solidFill>
              </a:rPr>
              <a:t>Hea Hoog</a:t>
            </a:r>
          </a:p>
          <a:p>
            <a:pPr algn="ctr"/>
            <a:r>
              <a:rPr lang="en-GB" sz="2037" dirty="0" err="1">
                <a:solidFill>
                  <a:srgbClr val="77685E"/>
                </a:solidFill>
              </a:rPr>
              <a:t>asutamine</a:t>
            </a:r>
            <a:r>
              <a:rPr lang="en-GB" sz="2037" dirty="0">
                <a:solidFill>
                  <a:srgbClr val="77685E"/>
                </a:solidFill>
              </a:rPr>
              <a:t>,</a:t>
            </a:r>
          </a:p>
          <a:p>
            <a:pPr algn="ctr"/>
            <a:r>
              <a:rPr lang="en-GB" sz="2037" dirty="0" err="1">
                <a:solidFill>
                  <a:srgbClr val="77685E"/>
                </a:solidFill>
              </a:rPr>
              <a:t>aasta</a:t>
            </a:r>
            <a:r>
              <a:rPr lang="en-GB" sz="2037" dirty="0">
                <a:solidFill>
                  <a:srgbClr val="77685E"/>
                </a:solidFill>
              </a:rPr>
              <a:t> </a:t>
            </a:r>
            <a:r>
              <a:rPr lang="en-GB" sz="2037" dirty="0" err="1">
                <a:solidFill>
                  <a:srgbClr val="77685E"/>
                </a:solidFill>
              </a:rPr>
              <a:t>lõpuks</a:t>
            </a:r>
            <a:endParaRPr lang="en-GB" sz="2037" dirty="0">
              <a:solidFill>
                <a:srgbClr val="77685E"/>
              </a:solidFill>
            </a:endParaRPr>
          </a:p>
          <a:p>
            <a:pPr algn="ctr"/>
            <a:r>
              <a:rPr lang="en-GB" sz="2037" b="1" dirty="0">
                <a:solidFill>
                  <a:srgbClr val="77685E"/>
                </a:solidFill>
              </a:rPr>
              <a:t>58 </a:t>
            </a:r>
            <a:r>
              <a:rPr lang="en-GB" sz="2037" b="1" dirty="0" err="1">
                <a:solidFill>
                  <a:srgbClr val="77685E"/>
                </a:solidFill>
              </a:rPr>
              <a:t>töötavat</a:t>
            </a:r>
            <a:endParaRPr lang="en-GB" sz="2037" b="1" dirty="0">
              <a:solidFill>
                <a:srgbClr val="77685E"/>
              </a:solidFill>
            </a:endParaRPr>
          </a:p>
          <a:p>
            <a:pPr algn="ctr"/>
            <a:r>
              <a:rPr lang="en-GB" sz="2037" b="1" dirty="0" err="1">
                <a:solidFill>
                  <a:srgbClr val="77685E"/>
                </a:solidFill>
              </a:rPr>
              <a:t>klienti</a:t>
            </a:r>
            <a:r>
              <a:rPr lang="en-GB" sz="2037" b="1" dirty="0">
                <a:solidFill>
                  <a:srgbClr val="77685E"/>
                </a:solidFill>
              </a:rPr>
              <a:t>.</a:t>
            </a:r>
            <a:endParaRPr lang="en-EE" sz="2037" b="1" dirty="0">
              <a:solidFill>
                <a:srgbClr val="77685E"/>
              </a:solidFill>
            </a:endParaRPr>
          </a:p>
        </p:txBody>
      </p:sp>
      <p:sp>
        <p:nvSpPr>
          <p:cNvPr id="27" name="TextBox 26">
            <a:extLst>
              <a:ext uri="{FF2B5EF4-FFF2-40B4-BE49-F238E27FC236}">
                <a16:creationId xmlns:a16="http://schemas.microsoft.com/office/drawing/2014/main" id="{77E359D1-CC5E-424F-9C6B-A79C766DB82E}"/>
              </a:ext>
            </a:extLst>
          </p:cNvPr>
          <p:cNvSpPr txBox="1"/>
          <p:nvPr/>
        </p:nvSpPr>
        <p:spPr>
          <a:xfrm>
            <a:off x="5110318" y="5776312"/>
            <a:ext cx="4711192" cy="559717"/>
          </a:xfrm>
          <a:prstGeom prst="rect">
            <a:avLst/>
          </a:prstGeom>
          <a:noFill/>
        </p:spPr>
        <p:txBody>
          <a:bodyPr wrap="square" rtlCol="0">
            <a:spAutoFit/>
          </a:bodyPr>
          <a:lstStyle/>
          <a:p>
            <a:r>
              <a:rPr lang="et-EE" altLang="zh-CN" sz="1528">
                <a:solidFill>
                  <a:srgbClr val="77685E"/>
                </a:solidFill>
                <a:latin typeface="MArial-Bold"/>
                <a:cs typeface="MArial-Bold"/>
              </a:rPr>
              <a:t>SA Hea Hoog ülesanne on luua ja leida võimetekohast </a:t>
            </a:r>
          </a:p>
          <a:p>
            <a:r>
              <a:rPr lang="et-EE" altLang="zh-CN" sz="1528">
                <a:solidFill>
                  <a:srgbClr val="77685E"/>
                </a:solidFill>
                <a:latin typeface="MArial-Bold"/>
                <a:cs typeface="MArial-Bold"/>
              </a:rPr>
              <a:t>ning tasuvat tööd erivajadustega inimestele.</a:t>
            </a:r>
            <a:endParaRPr lang="en-EE" sz="1528">
              <a:solidFill>
                <a:srgbClr val="77685E"/>
              </a:solidFill>
            </a:endParaRPr>
          </a:p>
        </p:txBody>
      </p:sp>
      <p:grpSp>
        <p:nvGrpSpPr>
          <p:cNvPr id="33" name="Group 32">
            <a:extLst>
              <a:ext uri="{FF2B5EF4-FFF2-40B4-BE49-F238E27FC236}">
                <a16:creationId xmlns:a16="http://schemas.microsoft.com/office/drawing/2014/main" id="{6661BC4E-EF7D-DE41-B1B0-47556DD83315}"/>
              </a:ext>
            </a:extLst>
          </p:cNvPr>
          <p:cNvGrpSpPr/>
          <p:nvPr/>
        </p:nvGrpSpPr>
        <p:grpSpPr>
          <a:xfrm>
            <a:off x="4296648" y="1758054"/>
            <a:ext cx="3642735" cy="194015"/>
            <a:chOff x="3225800" y="1811026"/>
            <a:chExt cx="4292094" cy="228600"/>
          </a:xfrm>
        </p:grpSpPr>
        <p:cxnSp>
          <p:nvCxnSpPr>
            <p:cNvPr id="12" name="Straight Arrow Connector 11">
              <a:extLst>
                <a:ext uri="{FF2B5EF4-FFF2-40B4-BE49-F238E27FC236}">
                  <a16:creationId xmlns:a16="http://schemas.microsoft.com/office/drawing/2014/main" id="{38F8B1BD-10A9-EF47-A133-9189B1CFC037}"/>
                </a:ext>
              </a:extLst>
            </p:cNvPr>
            <p:cNvCxnSpPr/>
            <p:nvPr/>
          </p:nvCxnSpPr>
          <p:spPr>
            <a:xfrm>
              <a:off x="3225800" y="1925326"/>
              <a:ext cx="4267200" cy="0"/>
            </a:xfrm>
            <a:prstGeom prst="straightConnector1">
              <a:avLst/>
            </a:prstGeom>
            <a:ln w="25400">
              <a:solidFill>
                <a:srgbClr val="968A7D"/>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3E5D2616-27F5-5B4F-A355-750D914344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2794" y="1811026"/>
              <a:ext cx="165100" cy="228600"/>
            </a:xfrm>
            <a:prstGeom prst="rect">
              <a:avLst/>
            </a:prstGeom>
          </p:spPr>
        </p:pic>
      </p:grpSp>
      <p:sp>
        <p:nvSpPr>
          <p:cNvPr id="30" name="TextBox 29">
            <a:extLst>
              <a:ext uri="{FF2B5EF4-FFF2-40B4-BE49-F238E27FC236}">
                <a16:creationId xmlns:a16="http://schemas.microsoft.com/office/drawing/2014/main" id="{C24489CD-45E2-B648-88FE-3475D24CCAC0}"/>
              </a:ext>
            </a:extLst>
          </p:cNvPr>
          <p:cNvSpPr txBox="1"/>
          <p:nvPr/>
        </p:nvSpPr>
        <p:spPr>
          <a:xfrm>
            <a:off x="7670028" y="3318152"/>
            <a:ext cx="1941159" cy="1342724"/>
          </a:xfrm>
          <a:prstGeom prst="rect">
            <a:avLst/>
          </a:prstGeom>
          <a:noFill/>
        </p:spPr>
        <p:txBody>
          <a:bodyPr wrap="square" rtlCol="0">
            <a:spAutoFit/>
          </a:bodyPr>
          <a:lstStyle/>
          <a:p>
            <a:pPr algn="ctr"/>
            <a:r>
              <a:rPr lang="en-GB" sz="2036" dirty="0">
                <a:solidFill>
                  <a:srgbClr val="77685E"/>
                </a:solidFill>
              </a:rPr>
              <a:t>Hea Hoog</a:t>
            </a:r>
          </a:p>
          <a:p>
            <a:pPr algn="ctr"/>
            <a:r>
              <a:rPr lang="en-GB" sz="2036" dirty="0" err="1">
                <a:solidFill>
                  <a:srgbClr val="77685E"/>
                </a:solidFill>
              </a:rPr>
              <a:t>pakub</a:t>
            </a:r>
            <a:r>
              <a:rPr lang="en-GB" sz="2036" dirty="0">
                <a:solidFill>
                  <a:srgbClr val="77685E"/>
                </a:solidFill>
              </a:rPr>
              <a:t> </a:t>
            </a:r>
            <a:endParaRPr lang="et-EE" sz="2036" dirty="0">
              <a:solidFill>
                <a:srgbClr val="77685E"/>
              </a:solidFill>
            </a:endParaRPr>
          </a:p>
          <a:p>
            <a:pPr algn="ctr"/>
            <a:r>
              <a:rPr lang="en-GB" sz="2036" b="1" dirty="0" err="1">
                <a:solidFill>
                  <a:srgbClr val="77685E"/>
                </a:solidFill>
              </a:rPr>
              <a:t>tööd</a:t>
            </a:r>
            <a:r>
              <a:rPr lang="en-GB" sz="2036" b="1" dirty="0">
                <a:solidFill>
                  <a:srgbClr val="77685E"/>
                </a:solidFill>
              </a:rPr>
              <a:t> </a:t>
            </a:r>
            <a:r>
              <a:rPr lang="et-EE" sz="2036" b="1" dirty="0">
                <a:solidFill>
                  <a:srgbClr val="77685E"/>
                </a:solidFill>
              </a:rPr>
              <a:t>500</a:t>
            </a:r>
            <a:r>
              <a:rPr lang="en-GB" sz="2036" b="1" dirty="0">
                <a:solidFill>
                  <a:srgbClr val="77685E"/>
                </a:solidFill>
              </a:rPr>
              <a:t> </a:t>
            </a:r>
            <a:r>
              <a:rPr lang="et-EE" sz="2036" b="1" dirty="0">
                <a:solidFill>
                  <a:srgbClr val="77685E"/>
                </a:solidFill>
              </a:rPr>
              <a:t>inimesele</a:t>
            </a:r>
            <a:endParaRPr lang="en-GB" sz="2036" b="1" dirty="0">
              <a:solidFill>
                <a:srgbClr val="77685E"/>
              </a:solidFill>
            </a:endParaRPr>
          </a:p>
        </p:txBody>
      </p:sp>
      <p:pic>
        <p:nvPicPr>
          <p:cNvPr id="11" name="Picture 10">
            <a:extLst>
              <a:ext uri="{FF2B5EF4-FFF2-40B4-BE49-F238E27FC236}">
                <a16:creationId xmlns:a16="http://schemas.microsoft.com/office/drawing/2014/main" id="{EA7CD9E4-6BC3-5B41-B4F9-26D517F096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0325" y="2449591"/>
            <a:ext cx="1164089" cy="786837"/>
          </a:xfrm>
          <a:prstGeom prst="rect">
            <a:avLst/>
          </a:prstGeom>
        </p:spPr>
      </p:pic>
      <p:pic>
        <p:nvPicPr>
          <p:cNvPr id="15" name="Picture 14">
            <a:extLst>
              <a:ext uri="{FF2B5EF4-FFF2-40B4-BE49-F238E27FC236}">
                <a16:creationId xmlns:a16="http://schemas.microsoft.com/office/drawing/2014/main" id="{70B29BE5-2D4E-9443-921A-6325AB972F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0599" y="2831160"/>
            <a:ext cx="1810804" cy="1606010"/>
          </a:xfrm>
          <a:prstGeom prst="rect">
            <a:avLst/>
          </a:prstGeom>
        </p:spPr>
      </p:pic>
      <p:pic>
        <p:nvPicPr>
          <p:cNvPr id="21" name="Graphic 20">
            <a:extLst>
              <a:ext uri="{FF2B5EF4-FFF2-40B4-BE49-F238E27FC236}">
                <a16:creationId xmlns:a16="http://schemas.microsoft.com/office/drawing/2014/main" id="{9AC84EF2-229F-FA42-8E2E-B0849CCD6F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70927" y="5748130"/>
            <a:ext cx="1662871" cy="514290"/>
          </a:xfrm>
          <a:prstGeom prst="rect">
            <a:avLst/>
          </a:prstGeom>
        </p:spPr>
      </p:pic>
    </p:spTree>
    <p:extLst>
      <p:ext uri="{BB962C8B-B14F-4D97-AF65-F5344CB8AC3E}">
        <p14:creationId xmlns:p14="http://schemas.microsoft.com/office/powerpoint/2010/main" val="924836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
          <p:cNvSpPr txBox="1"/>
          <p:nvPr/>
        </p:nvSpPr>
        <p:spPr>
          <a:xfrm>
            <a:off x="2359190" y="6242381"/>
            <a:ext cx="2261185" cy="699087"/>
          </a:xfrm>
          <a:prstGeom prst="rect">
            <a:avLst/>
          </a:prstGeom>
          <a:noFill/>
        </p:spPr>
        <p:txBody>
          <a:bodyPr wrap="square" lIns="0" tIns="0" rIns="0" rtlCol="0">
            <a:spAutoFit/>
          </a:bodyPr>
          <a:lstStyle/>
          <a:p>
            <a:pPr>
              <a:lnSpc>
                <a:spcPts val="1745"/>
              </a:lnSpc>
              <a:tabLst/>
            </a:pPr>
            <a:r>
              <a:rPr lang="et-EE" altLang="zh-CN" sz="1333" dirty="0">
                <a:solidFill>
                  <a:srgbClr val="FFFFFF"/>
                </a:solidFill>
                <a:latin typeface="Arial"/>
                <a:cs typeface="Arial"/>
              </a:rPr>
              <a:t>02.05</a:t>
            </a:r>
            <a:r>
              <a:rPr lang="en-US" altLang="zh-CN" sz="1333" dirty="0">
                <a:solidFill>
                  <a:srgbClr val="FFFFFF"/>
                </a:solidFill>
                <a:latin typeface="Arial"/>
                <a:cs typeface="Arial"/>
              </a:rPr>
              <a:t>.</a:t>
            </a:r>
            <a:r>
              <a:rPr lang="et-EE" altLang="zh-CN" sz="1333" dirty="0">
                <a:solidFill>
                  <a:srgbClr val="FFFFFF"/>
                </a:solidFill>
                <a:latin typeface="Arial"/>
                <a:cs typeface="Arial"/>
              </a:rPr>
              <a:t>2019</a:t>
            </a:r>
            <a:endParaRPr lang="en-US" altLang="zh-CN" sz="1333" dirty="0">
              <a:solidFill>
                <a:srgbClr val="FFFFFF"/>
              </a:solidFill>
              <a:latin typeface="Arial"/>
              <a:cs typeface="Arial"/>
            </a:endParaRPr>
          </a:p>
          <a:p>
            <a:pPr>
              <a:lnSpc>
                <a:spcPts val="1745"/>
              </a:lnSpc>
              <a:tabLst/>
            </a:pPr>
            <a:r>
              <a:rPr lang="en-US" altLang="zh-CN" sz="1333" dirty="0">
                <a:solidFill>
                  <a:srgbClr val="FFFFFF"/>
                </a:solidFill>
                <a:latin typeface="Arial"/>
                <a:cs typeface="Arial"/>
              </a:rPr>
              <a:t> </a:t>
            </a:r>
            <a:r>
              <a:rPr lang="et-EE" altLang="zh-CN" sz="1333" dirty="0">
                <a:solidFill>
                  <a:srgbClr val="FFFFFF"/>
                </a:solidFill>
                <a:latin typeface="Arial"/>
                <a:cs typeface="Arial"/>
              </a:rPr>
              <a:t>Karl Mänd, kinnisvaradirektor</a:t>
            </a:r>
            <a:endParaRPr lang="en-US" altLang="zh-CN" sz="1333" dirty="0">
              <a:solidFill>
                <a:srgbClr val="FFFFFF"/>
              </a:solidFill>
              <a:latin typeface="Arial"/>
              <a:cs typeface="Arial"/>
            </a:endParaRPr>
          </a:p>
          <a:p>
            <a:pPr>
              <a:lnSpc>
                <a:spcPts val="1745"/>
              </a:lnSpc>
              <a:tabLst/>
            </a:pPr>
            <a:endParaRPr lang="en-US" altLang="zh-CN" sz="1333" dirty="0">
              <a:solidFill>
                <a:srgbClr val="FFFFFF"/>
              </a:solidFill>
              <a:latin typeface="Arial"/>
              <a:cs typeface="Arial"/>
            </a:endParaRPr>
          </a:p>
        </p:txBody>
      </p:sp>
      <p:sp>
        <p:nvSpPr>
          <p:cNvPr id="10" name="TextBox 1">
            <a:extLst>
              <a:ext uri="{FF2B5EF4-FFF2-40B4-BE49-F238E27FC236}">
                <a16:creationId xmlns:a16="http://schemas.microsoft.com/office/drawing/2014/main" id="{9ED5D26F-B3EC-479F-8666-09938D2FAE5C}"/>
              </a:ext>
            </a:extLst>
          </p:cNvPr>
          <p:cNvSpPr txBox="1"/>
          <p:nvPr/>
        </p:nvSpPr>
        <p:spPr>
          <a:xfrm>
            <a:off x="2197752" y="165186"/>
            <a:ext cx="63" cy="584775"/>
          </a:xfrm>
          <a:prstGeom prst="rect">
            <a:avLst/>
          </a:prstGeom>
          <a:noFill/>
        </p:spPr>
        <p:txBody>
          <a:bodyPr wrap="square" lIns="0" tIns="0" rIns="0" rtlCol="0">
            <a:spAutoFit/>
          </a:bodyPr>
          <a:lstStyle/>
          <a:p>
            <a:pPr>
              <a:lnSpc>
                <a:spcPts val="970"/>
              </a:lnSpc>
            </a:pPr>
            <a:endParaRPr lang="en-US" altLang="zh-CN" sz="1745" dirty="0"/>
          </a:p>
          <a:p>
            <a:pPr>
              <a:lnSpc>
                <a:spcPts val="1551"/>
              </a:lnSpc>
            </a:pPr>
            <a:endParaRPr lang="et-EE" altLang="zh-CN" sz="1454" dirty="0">
              <a:solidFill>
                <a:srgbClr val="907457"/>
              </a:solidFill>
              <a:latin typeface="Arial"/>
              <a:cs typeface="Arial"/>
            </a:endParaRPr>
          </a:p>
          <a:p>
            <a:pPr>
              <a:lnSpc>
                <a:spcPts val="1551"/>
              </a:lnSpc>
            </a:pPr>
            <a:endParaRPr lang="en-US" altLang="zh-CN" sz="1454" dirty="0">
              <a:solidFill>
                <a:srgbClr val="907457"/>
              </a:solidFill>
              <a:latin typeface="Arial"/>
              <a:cs typeface="Arial"/>
            </a:endParaRPr>
          </a:p>
        </p:txBody>
      </p:sp>
      <p:pic>
        <p:nvPicPr>
          <p:cNvPr id="3" name="Pilt 2">
            <a:extLst>
              <a:ext uri="{FF2B5EF4-FFF2-40B4-BE49-F238E27FC236}">
                <a16:creationId xmlns:a16="http://schemas.microsoft.com/office/drawing/2014/main" id="{78D9A0AF-4F78-4C6A-8065-EDD9F054AB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58885" y="841720"/>
            <a:ext cx="9074230" cy="5174560"/>
          </a:xfrm>
          <a:prstGeom prst="rect">
            <a:avLst/>
          </a:prstGeom>
        </p:spPr>
      </p:pic>
    </p:spTree>
    <p:extLst>
      <p:ext uri="{BB962C8B-B14F-4D97-AF65-F5344CB8AC3E}">
        <p14:creationId xmlns:p14="http://schemas.microsoft.com/office/powerpoint/2010/main" val="1447321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 name="TextBox 1"/>
          <p:cNvSpPr txBox="1"/>
          <p:nvPr/>
        </p:nvSpPr>
        <p:spPr>
          <a:xfrm>
            <a:off x="2380737" y="2440482"/>
            <a:ext cx="7430526" cy="1977036"/>
          </a:xfrm>
          <a:prstGeom prst="rect">
            <a:avLst/>
          </a:prstGeom>
          <a:noFill/>
        </p:spPr>
        <p:txBody>
          <a:bodyPr wrap="square" lIns="0" tIns="0" rIns="0" rtlCol="0">
            <a:spAutoFit/>
          </a:bodyPr>
          <a:lstStyle/>
          <a:p>
            <a:pPr algn="ctr"/>
            <a:r>
              <a:rPr lang="et-EE" altLang="zh-CN" sz="5235" b="1" dirty="0">
                <a:solidFill>
                  <a:srgbClr val="F68712"/>
                </a:solidFill>
                <a:latin typeface="MArial-Bold"/>
                <a:cs typeface="MArial-Bold"/>
              </a:rPr>
              <a:t>Elanikud </a:t>
            </a:r>
          </a:p>
          <a:p>
            <a:pPr algn="ctr"/>
            <a:r>
              <a:rPr lang="et-EE" altLang="zh-CN" sz="5235" b="1" dirty="0">
                <a:solidFill>
                  <a:srgbClr val="F68712"/>
                </a:solidFill>
                <a:latin typeface="MArial-Bold"/>
                <a:cs typeface="MArial-Bold"/>
              </a:rPr>
              <a:t>koolis</a:t>
            </a:r>
            <a:endParaRPr lang="et-EE" altLang="zh-CN" sz="1551" b="1" dirty="0">
              <a:solidFill>
                <a:srgbClr val="F68712"/>
              </a:solidFill>
              <a:latin typeface="MArial-Bold"/>
              <a:cs typeface="MArial-Bold"/>
            </a:endParaRPr>
          </a:p>
          <a:p>
            <a:pPr>
              <a:lnSpc>
                <a:spcPct val="150000"/>
              </a:lnSpc>
            </a:pPr>
            <a:endParaRPr lang="et-EE" altLang="zh-CN" sz="1551" b="1" dirty="0">
              <a:solidFill>
                <a:srgbClr val="F68712"/>
              </a:solidFill>
              <a:latin typeface="MArial-Bold"/>
              <a:cs typeface="MArial-Bold"/>
            </a:endParaRPr>
          </a:p>
        </p:txBody>
      </p:sp>
    </p:spTree>
    <p:extLst>
      <p:ext uri="{BB962C8B-B14F-4D97-AF65-F5344CB8AC3E}">
        <p14:creationId xmlns:p14="http://schemas.microsoft.com/office/powerpoint/2010/main" val="2426586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
          <p:cNvSpPr txBox="1"/>
          <p:nvPr/>
        </p:nvSpPr>
        <p:spPr>
          <a:xfrm>
            <a:off x="2359190" y="6242381"/>
            <a:ext cx="2261185" cy="699087"/>
          </a:xfrm>
          <a:prstGeom prst="rect">
            <a:avLst/>
          </a:prstGeom>
          <a:noFill/>
        </p:spPr>
        <p:txBody>
          <a:bodyPr wrap="square" lIns="0" tIns="0" rIns="0" rtlCol="0">
            <a:spAutoFit/>
          </a:bodyPr>
          <a:lstStyle/>
          <a:p>
            <a:pPr>
              <a:lnSpc>
                <a:spcPts val="1745"/>
              </a:lnSpc>
              <a:tabLst/>
            </a:pPr>
            <a:r>
              <a:rPr lang="et-EE" altLang="zh-CN" sz="1333" dirty="0">
                <a:solidFill>
                  <a:srgbClr val="FFFFFF"/>
                </a:solidFill>
                <a:latin typeface="Arial"/>
                <a:cs typeface="Arial"/>
              </a:rPr>
              <a:t>02.05</a:t>
            </a:r>
            <a:r>
              <a:rPr lang="en-US" altLang="zh-CN" sz="1333" dirty="0">
                <a:solidFill>
                  <a:srgbClr val="FFFFFF"/>
                </a:solidFill>
                <a:latin typeface="Arial"/>
                <a:cs typeface="Arial"/>
              </a:rPr>
              <a:t>.</a:t>
            </a:r>
            <a:r>
              <a:rPr lang="et-EE" altLang="zh-CN" sz="1333" dirty="0">
                <a:solidFill>
                  <a:srgbClr val="FFFFFF"/>
                </a:solidFill>
                <a:latin typeface="Arial"/>
                <a:cs typeface="Arial"/>
              </a:rPr>
              <a:t>2019</a:t>
            </a:r>
            <a:endParaRPr lang="en-US" altLang="zh-CN" sz="1333" dirty="0">
              <a:solidFill>
                <a:srgbClr val="FFFFFF"/>
              </a:solidFill>
              <a:latin typeface="Arial"/>
              <a:cs typeface="Arial"/>
            </a:endParaRPr>
          </a:p>
          <a:p>
            <a:pPr>
              <a:lnSpc>
                <a:spcPts val="1745"/>
              </a:lnSpc>
              <a:tabLst/>
            </a:pPr>
            <a:r>
              <a:rPr lang="en-US" altLang="zh-CN" sz="1333" dirty="0">
                <a:solidFill>
                  <a:srgbClr val="FFFFFF"/>
                </a:solidFill>
                <a:latin typeface="Arial"/>
                <a:cs typeface="Arial"/>
              </a:rPr>
              <a:t> </a:t>
            </a:r>
            <a:r>
              <a:rPr lang="et-EE" altLang="zh-CN" sz="1333" dirty="0">
                <a:solidFill>
                  <a:srgbClr val="FFFFFF"/>
                </a:solidFill>
                <a:latin typeface="Arial"/>
                <a:cs typeface="Arial"/>
              </a:rPr>
              <a:t>Karl Mänd, kinnisvaradirektor</a:t>
            </a:r>
            <a:endParaRPr lang="en-US" altLang="zh-CN" sz="1333" dirty="0">
              <a:solidFill>
                <a:srgbClr val="FFFFFF"/>
              </a:solidFill>
              <a:latin typeface="Arial"/>
              <a:cs typeface="Arial"/>
            </a:endParaRPr>
          </a:p>
          <a:p>
            <a:pPr>
              <a:lnSpc>
                <a:spcPts val="1745"/>
              </a:lnSpc>
              <a:tabLst/>
            </a:pPr>
            <a:endParaRPr lang="en-US" altLang="zh-CN" sz="1333" dirty="0">
              <a:solidFill>
                <a:srgbClr val="FFFFFF"/>
              </a:solidFill>
              <a:latin typeface="Arial"/>
              <a:cs typeface="Arial"/>
            </a:endParaRPr>
          </a:p>
        </p:txBody>
      </p:sp>
      <p:sp>
        <p:nvSpPr>
          <p:cNvPr id="10" name="TextBox 1">
            <a:extLst>
              <a:ext uri="{FF2B5EF4-FFF2-40B4-BE49-F238E27FC236}">
                <a16:creationId xmlns:a16="http://schemas.microsoft.com/office/drawing/2014/main" id="{9ED5D26F-B3EC-479F-8666-09938D2FAE5C}"/>
              </a:ext>
            </a:extLst>
          </p:cNvPr>
          <p:cNvSpPr txBox="1"/>
          <p:nvPr/>
        </p:nvSpPr>
        <p:spPr>
          <a:xfrm>
            <a:off x="2197752" y="165186"/>
            <a:ext cx="63" cy="584775"/>
          </a:xfrm>
          <a:prstGeom prst="rect">
            <a:avLst/>
          </a:prstGeom>
          <a:noFill/>
        </p:spPr>
        <p:txBody>
          <a:bodyPr wrap="square" lIns="0" tIns="0" rIns="0" rtlCol="0">
            <a:spAutoFit/>
          </a:bodyPr>
          <a:lstStyle/>
          <a:p>
            <a:pPr>
              <a:lnSpc>
                <a:spcPts val="970"/>
              </a:lnSpc>
            </a:pPr>
            <a:endParaRPr lang="en-US" altLang="zh-CN" sz="1745" dirty="0"/>
          </a:p>
          <a:p>
            <a:pPr>
              <a:lnSpc>
                <a:spcPts val="1551"/>
              </a:lnSpc>
            </a:pPr>
            <a:endParaRPr lang="et-EE" altLang="zh-CN" sz="1454" dirty="0">
              <a:solidFill>
                <a:srgbClr val="907457"/>
              </a:solidFill>
              <a:latin typeface="Arial"/>
              <a:cs typeface="Arial"/>
            </a:endParaRPr>
          </a:p>
          <a:p>
            <a:pPr>
              <a:lnSpc>
                <a:spcPts val="1551"/>
              </a:lnSpc>
            </a:pPr>
            <a:endParaRPr lang="en-US" altLang="zh-CN" sz="1454" dirty="0">
              <a:solidFill>
                <a:srgbClr val="907457"/>
              </a:solidFill>
              <a:latin typeface="Arial"/>
              <a:cs typeface="Arial"/>
            </a:endParaRPr>
          </a:p>
        </p:txBody>
      </p:sp>
      <p:sp>
        <p:nvSpPr>
          <p:cNvPr id="6" name="Ristkülik 5">
            <a:extLst>
              <a:ext uri="{FF2B5EF4-FFF2-40B4-BE49-F238E27FC236}">
                <a16:creationId xmlns:a16="http://schemas.microsoft.com/office/drawing/2014/main" id="{A111DFFB-3099-40E2-900E-D21C34CD6B71}"/>
              </a:ext>
            </a:extLst>
          </p:cNvPr>
          <p:cNvSpPr/>
          <p:nvPr/>
        </p:nvSpPr>
        <p:spPr>
          <a:xfrm>
            <a:off x="1756976" y="6019268"/>
            <a:ext cx="9102682" cy="390748"/>
          </a:xfrm>
          <a:prstGeom prst="rect">
            <a:avLst/>
          </a:prstGeom>
        </p:spPr>
        <p:txBody>
          <a:bodyPr wrap="square">
            <a:spAutoFit/>
          </a:bodyPr>
          <a:lstStyle/>
          <a:p>
            <a:r>
              <a:rPr lang="et-EE" altLang="zh-CN" sz="1939" b="1" dirty="0">
                <a:solidFill>
                  <a:srgbClr val="F68712"/>
                </a:solidFill>
                <a:latin typeface="MArial-Bold"/>
                <a:ea typeface="等线"/>
                <a:cs typeface="MArial-Bold"/>
              </a:rPr>
              <a:t>Viljandi Männimäe elanikud puhastusteenindaja eriala lõputunnistustega </a:t>
            </a:r>
            <a:endParaRPr lang="et-EE" altLang="zh-CN" sz="1939" dirty="0">
              <a:latin typeface="MArial-Bold"/>
              <a:cs typeface="MArial-Bold"/>
            </a:endParaRPr>
          </a:p>
        </p:txBody>
      </p:sp>
      <p:pic>
        <p:nvPicPr>
          <p:cNvPr id="3" name="Pilt 2">
            <a:extLst>
              <a:ext uri="{FF2B5EF4-FFF2-40B4-BE49-F238E27FC236}">
                <a16:creationId xmlns:a16="http://schemas.microsoft.com/office/drawing/2014/main" id="{825F976D-3181-40C0-BA0C-5D863D351D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97752" y="732113"/>
            <a:ext cx="7345140" cy="4906325"/>
          </a:xfrm>
          <a:prstGeom prst="rect">
            <a:avLst/>
          </a:prstGeom>
        </p:spPr>
      </p:pic>
    </p:spTree>
    <p:extLst>
      <p:ext uri="{BB962C8B-B14F-4D97-AF65-F5344CB8AC3E}">
        <p14:creationId xmlns:p14="http://schemas.microsoft.com/office/powerpoint/2010/main" val="1129372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C87EF-F561-406E-A289-90AC694BD60A}"/>
              </a:ext>
            </a:extLst>
          </p:cNvPr>
          <p:cNvSpPr>
            <a:spLocks noGrp="1"/>
          </p:cNvSpPr>
          <p:nvPr>
            <p:ph type="title"/>
          </p:nvPr>
        </p:nvSpPr>
        <p:spPr/>
        <p:txBody>
          <a:bodyPr/>
          <a:lstStyle/>
          <a:p>
            <a:r>
              <a:rPr lang="et-EE" dirty="0"/>
              <a:t>.</a:t>
            </a:r>
          </a:p>
        </p:txBody>
      </p:sp>
      <p:sp>
        <p:nvSpPr>
          <p:cNvPr id="3" name="Content Placeholder 2">
            <a:extLst>
              <a:ext uri="{FF2B5EF4-FFF2-40B4-BE49-F238E27FC236}">
                <a16:creationId xmlns:a16="http://schemas.microsoft.com/office/drawing/2014/main" id="{CC761970-39E7-48AD-AC38-026D166CEFE4}"/>
              </a:ext>
            </a:extLst>
          </p:cNvPr>
          <p:cNvSpPr>
            <a:spLocks noGrp="1"/>
          </p:cNvSpPr>
          <p:nvPr>
            <p:ph idx="1"/>
          </p:nvPr>
        </p:nvSpPr>
        <p:spPr>
          <a:xfrm>
            <a:off x="1143000" y="4356242"/>
            <a:ext cx="9906000" cy="1677735"/>
          </a:xfrm>
        </p:spPr>
        <p:txBody>
          <a:bodyPr/>
          <a:lstStyle/>
          <a:p>
            <a:r>
              <a:rPr lang="et-EE" dirty="0"/>
              <a:t>Lisainfo:</a:t>
            </a:r>
          </a:p>
          <a:p>
            <a:pPr marL="0" indent="0">
              <a:buNone/>
            </a:pPr>
            <a:r>
              <a:rPr lang="et-EE" dirty="0"/>
              <a:t> Aster Tooma </a:t>
            </a:r>
            <a:r>
              <a:rPr lang="et-EE" dirty="0">
                <a:hlinkClick r:id="rId2"/>
              </a:rPr>
              <a:t>Aster.Tooma@hoolekandeteenused.ee</a:t>
            </a:r>
            <a:endParaRPr lang="et-EE" dirty="0"/>
          </a:p>
          <a:p>
            <a:pPr marL="0" indent="0">
              <a:buNone/>
            </a:pPr>
            <a:r>
              <a:rPr lang="et-EE" dirty="0"/>
              <a:t>www.hoolekandeteenused.ee</a:t>
            </a:r>
          </a:p>
        </p:txBody>
      </p:sp>
    </p:spTree>
    <p:extLst>
      <p:ext uri="{BB962C8B-B14F-4D97-AF65-F5344CB8AC3E}">
        <p14:creationId xmlns:p14="http://schemas.microsoft.com/office/powerpoint/2010/main" val="1484453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4EECD-E71E-8B4E-A86E-9F43A67D106B}"/>
              </a:ext>
            </a:extLst>
          </p:cNvPr>
          <p:cNvSpPr>
            <a:spLocks noGrp="1"/>
          </p:cNvSpPr>
          <p:nvPr>
            <p:ph type="title"/>
          </p:nvPr>
        </p:nvSpPr>
        <p:spPr>
          <a:xfrm>
            <a:off x="2484521" y="1787156"/>
            <a:ext cx="7009948" cy="993053"/>
          </a:xfrm>
        </p:spPr>
        <p:txBody>
          <a:bodyPr vert="horz" lIns="91440" tIns="45720" rIns="91440" bIns="45720" rtlCol="0" anchor="t">
            <a:noAutofit/>
          </a:bodyPr>
          <a:lstStyle/>
          <a:p>
            <a:pPr algn="ctr"/>
            <a:r>
              <a:rPr lang="et-EE" sz="7200" cap="all" dirty="0">
                <a:latin typeface="+mn-lt"/>
              </a:rPr>
              <a:t>TAASTUMINE ON VÕIMALIK!</a:t>
            </a:r>
            <a:endParaRPr lang="en-US" sz="7200" cap="all" dirty="0">
              <a:latin typeface="+mn-lt"/>
            </a:endParaRPr>
          </a:p>
        </p:txBody>
      </p:sp>
      <p:sp useBgFill="1">
        <p:nvSpPr>
          <p:cNvPr id="23" name="TextBox 22">
            <a:extLst>
              <a:ext uri="{FF2B5EF4-FFF2-40B4-BE49-F238E27FC236}">
                <a16:creationId xmlns:a16="http://schemas.microsoft.com/office/drawing/2014/main" id="{E0F0D6E1-9D61-405F-A659-F82B967D9AE8}"/>
              </a:ext>
            </a:extLst>
          </p:cNvPr>
          <p:cNvSpPr txBox="1"/>
          <p:nvPr/>
        </p:nvSpPr>
        <p:spPr>
          <a:xfrm>
            <a:off x="988511" y="4635478"/>
            <a:ext cx="8788871" cy="1477328"/>
          </a:xfrm>
          <a:prstGeom prst="rect">
            <a:avLst/>
          </a:prstGeom>
        </p:spPr>
        <p:txBody>
          <a:bodyPr wrap="square">
            <a:spAutoFit/>
          </a:bodyPr>
          <a:lstStyle/>
          <a:p>
            <a:r>
              <a:rPr lang="et-EE" dirty="0"/>
              <a:t>Konverentsi korraldavad: Eesti </a:t>
            </a:r>
            <a:r>
              <a:rPr lang="et-EE" dirty="0" err="1"/>
              <a:t>Psühhosotsiaalse</a:t>
            </a:r>
            <a:r>
              <a:rPr lang="et-EE" dirty="0"/>
              <a:t> Rehabilitatsiooni Ühing (EPRÜ), </a:t>
            </a:r>
            <a:r>
              <a:rPr lang="et-EE" dirty="0" err="1"/>
              <a:t>CARe</a:t>
            </a:r>
            <a:r>
              <a:rPr lang="et-EE" dirty="0"/>
              <a:t> Eesti kogukond, Tartu Ülikool, Eesti Töötukassa, Eesti Sotsiaaltöö Assotsiatsioon (ESTA) ja sotsiaalministeerium.</a:t>
            </a:r>
          </a:p>
          <a:p>
            <a:endParaRPr lang="et-EE" dirty="0"/>
          </a:p>
          <a:p>
            <a:r>
              <a:rPr lang="et-EE" dirty="0"/>
              <a:t>Taastumise konverentsi rahastatakse Euroopa Liidu Sotsiaalfondi meetmest „Tööturul osalemist toetavad </a:t>
            </a:r>
            <a:r>
              <a:rPr lang="et-EE" dirty="0" err="1"/>
              <a:t>hoolekandeteenused</a:t>
            </a:r>
            <a:r>
              <a:rPr lang="et-EE" dirty="0"/>
              <a:t>“.</a:t>
            </a:r>
          </a:p>
        </p:txBody>
      </p:sp>
    </p:spTree>
    <p:extLst>
      <p:ext uri="{BB962C8B-B14F-4D97-AF65-F5344CB8AC3E}">
        <p14:creationId xmlns:p14="http://schemas.microsoft.com/office/powerpoint/2010/main" val="1195684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5EE5035-3AF4-4301-B5F2-A4F4B35D7D2F}"/>
              </a:ext>
            </a:extLst>
          </p:cNvPr>
          <p:cNvSpPr>
            <a:spLocks noGrp="1"/>
          </p:cNvSpPr>
          <p:nvPr>
            <p:ph type="title"/>
          </p:nvPr>
        </p:nvSpPr>
        <p:spPr/>
        <p:txBody>
          <a:bodyPr>
            <a:normAutofit/>
          </a:bodyPr>
          <a:lstStyle/>
          <a:p>
            <a:r>
              <a:rPr lang="et-EE" b="1" dirty="0">
                <a:latin typeface="+mn-lt"/>
              </a:rPr>
              <a:t>Harjutus</a:t>
            </a:r>
          </a:p>
        </p:txBody>
      </p:sp>
      <p:sp>
        <p:nvSpPr>
          <p:cNvPr id="3" name="Sisu kohatäide 2">
            <a:extLst>
              <a:ext uri="{FF2B5EF4-FFF2-40B4-BE49-F238E27FC236}">
                <a16:creationId xmlns:a16="http://schemas.microsoft.com/office/drawing/2014/main" id="{5B4DA98E-4296-4499-90CF-255A16CF5969}"/>
              </a:ext>
            </a:extLst>
          </p:cNvPr>
          <p:cNvSpPr>
            <a:spLocks noGrp="1"/>
          </p:cNvSpPr>
          <p:nvPr>
            <p:ph idx="1"/>
          </p:nvPr>
        </p:nvSpPr>
        <p:spPr>
          <a:xfrm>
            <a:off x="948267" y="1915557"/>
            <a:ext cx="10955866" cy="4637643"/>
          </a:xfrm>
        </p:spPr>
        <p:txBody>
          <a:bodyPr>
            <a:normAutofit/>
          </a:bodyPr>
          <a:lstStyle/>
          <a:p>
            <a:pPr marL="0" indent="0">
              <a:lnSpc>
                <a:spcPct val="120000"/>
              </a:lnSpc>
              <a:spcBef>
                <a:spcPts val="0"/>
              </a:spcBef>
              <a:buNone/>
              <a:tabLst>
                <a:tab pos="962025" algn="l"/>
              </a:tabLst>
            </a:pPr>
            <a:r>
              <a:rPr lang="et-EE" sz="2400" dirty="0">
                <a:effectLst/>
                <a:latin typeface="+mn-lt"/>
                <a:ea typeface="Calibri" panose="020F0502020204030204" pitchFamily="34" charset="0"/>
                <a:cs typeface="Calibri" panose="020F0502020204030204" pitchFamily="34" charset="0"/>
              </a:rPr>
              <a:t>Selleks, et pakkuda inimesele tuge, on väga oluline spetsialisti ja inimese side ja kontakt. </a:t>
            </a:r>
            <a:br>
              <a:rPr lang="et-EE" sz="2400" dirty="0">
                <a:effectLst/>
                <a:latin typeface="+mn-lt"/>
                <a:ea typeface="Calibri" panose="020F0502020204030204" pitchFamily="34" charset="0"/>
                <a:cs typeface="Calibri" panose="020F0502020204030204" pitchFamily="34" charset="0"/>
              </a:rPr>
            </a:br>
            <a:r>
              <a:rPr lang="et-EE" sz="2400" dirty="0" err="1">
                <a:effectLst/>
                <a:latin typeface="+mn-lt"/>
                <a:ea typeface="Calibri" panose="020F0502020204030204" pitchFamily="34" charset="0"/>
                <a:cs typeface="Calibri" panose="020F0502020204030204" pitchFamily="34" charset="0"/>
              </a:rPr>
              <a:t>CARe</a:t>
            </a:r>
            <a:r>
              <a:rPr lang="et-EE" sz="2400" dirty="0">
                <a:effectLst/>
                <a:latin typeface="+mn-lt"/>
                <a:ea typeface="Calibri" panose="020F0502020204030204" pitchFamily="34" charset="0"/>
                <a:cs typeface="Calibri" panose="020F0502020204030204" pitchFamily="34" charset="0"/>
              </a:rPr>
              <a:t> metoodika räägib samaväärsest suhtest. Kui suudame luua samaväärse suhte, annab see võimaluse rääkida inimesega ka rasketest teemadest.  </a:t>
            </a:r>
            <a:endParaRPr lang="et-EE" sz="2400" dirty="0">
              <a:effectLst/>
              <a:latin typeface="+mn-lt"/>
              <a:ea typeface="Calibri" panose="020F0502020204030204" pitchFamily="34" charset="0"/>
              <a:cs typeface="Times New Roman" panose="02020603050405020304" pitchFamily="18" charset="0"/>
            </a:endParaRPr>
          </a:p>
          <a:p>
            <a:pPr marL="0" indent="0">
              <a:lnSpc>
                <a:spcPct val="120000"/>
              </a:lnSpc>
              <a:spcBef>
                <a:spcPts val="0"/>
              </a:spcBef>
              <a:buNone/>
              <a:tabLst>
                <a:tab pos="962025" algn="l"/>
              </a:tabLst>
            </a:pPr>
            <a:endParaRPr lang="et-EE" sz="2400" dirty="0">
              <a:effectLst/>
              <a:latin typeface="+mn-lt"/>
              <a:ea typeface="Calibri" panose="020F0502020204030204" pitchFamily="34" charset="0"/>
              <a:cs typeface="Calibri" panose="020F0502020204030204" pitchFamily="34" charset="0"/>
            </a:endParaRPr>
          </a:p>
          <a:p>
            <a:pPr marL="0" indent="0">
              <a:lnSpc>
                <a:spcPct val="120000"/>
              </a:lnSpc>
              <a:spcBef>
                <a:spcPts val="0"/>
              </a:spcBef>
              <a:buNone/>
              <a:tabLst>
                <a:tab pos="962025" algn="l"/>
              </a:tabLst>
            </a:pPr>
            <a:r>
              <a:rPr lang="et-EE" sz="2400" dirty="0" err="1">
                <a:effectLst/>
                <a:latin typeface="+mn-lt"/>
                <a:ea typeface="Calibri" panose="020F0502020204030204" pitchFamily="34" charset="0"/>
                <a:cs typeface="Calibri" panose="020F0502020204030204" pitchFamily="34" charset="0"/>
              </a:rPr>
              <a:t>CARe</a:t>
            </a:r>
            <a:r>
              <a:rPr lang="et-EE" sz="2400" dirty="0">
                <a:effectLst/>
                <a:latin typeface="+mn-lt"/>
                <a:ea typeface="Calibri" panose="020F0502020204030204" pitchFamily="34" charset="0"/>
                <a:cs typeface="Calibri" panose="020F0502020204030204" pitchFamily="34" charset="0"/>
              </a:rPr>
              <a:t> metoodikas on 4 olulist tegevust (nn 4 vihjet) inimese toetamiseks:</a:t>
            </a:r>
            <a:endParaRPr lang="et-EE" sz="2400" dirty="0">
              <a:effectLst/>
              <a:latin typeface="+mn-lt"/>
              <a:ea typeface="Calibri" panose="020F0502020204030204" pitchFamily="34" charset="0"/>
              <a:cs typeface="Times New Roman" panose="02020603050405020304" pitchFamily="18" charset="0"/>
            </a:endParaRPr>
          </a:p>
          <a:p>
            <a:pPr marL="342900" indent="-342900">
              <a:lnSpc>
                <a:spcPct val="120000"/>
              </a:lnSpc>
              <a:spcBef>
                <a:spcPts val="0"/>
              </a:spcBef>
              <a:buFont typeface="+mj-lt"/>
              <a:buAutoNum type="arabicPeriod"/>
              <a:tabLst>
                <a:tab pos="962025" algn="l"/>
              </a:tabLst>
            </a:pPr>
            <a:r>
              <a:rPr lang="et-EE" sz="2400" dirty="0">
                <a:latin typeface="+mn-lt"/>
                <a:ea typeface="Calibri" panose="020F0502020204030204" pitchFamily="34" charset="0"/>
                <a:cs typeface="Calibri" panose="020F0502020204030204" pitchFamily="34" charset="0"/>
              </a:rPr>
              <a:t>K</a:t>
            </a:r>
            <a:r>
              <a:rPr lang="et-EE" sz="2400" dirty="0">
                <a:effectLst/>
                <a:latin typeface="+mn-lt"/>
                <a:ea typeface="Calibri" panose="020F0502020204030204" pitchFamily="34" charset="0"/>
                <a:cs typeface="Calibri" panose="020F0502020204030204" pitchFamily="34" charset="0"/>
              </a:rPr>
              <a:t>ontakti ja koostöösuhe loomine/hoidmine (</a:t>
            </a:r>
            <a:r>
              <a:rPr lang="et-EE" sz="2400" dirty="0" err="1">
                <a:effectLst/>
                <a:latin typeface="+mn-lt"/>
                <a:ea typeface="Calibri" panose="020F0502020204030204" pitchFamily="34" charset="0"/>
                <a:cs typeface="Calibri" panose="020F0502020204030204" pitchFamily="34" charset="0"/>
              </a:rPr>
              <a:t>Connecting</a:t>
            </a:r>
            <a:r>
              <a:rPr lang="et-EE" sz="2400" dirty="0">
                <a:effectLst/>
                <a:latin typeface="+mn-lt"/>
                <a:ea typeface="Calibri" panose="020F0502020204030204" pitchFamily="34" charset="0"/>
                <a:cs typeface="Calibri" panose="020F0502020204030204" pitchFamily="34" charset="0"/>
              </a:rPr>
              <a:t>)</a:t>
            </a:r>
            <a:endParaRPr lang="et-EE" sz="2400" dirty="0">
              <a:effectLst/>
              <a:latin typeface="+mn-lt"/>
              <a:ea typeface="Calibri" panose="020F0502020204030204" pitchFamily="34" charset="0"/>
              <a:cs typeface="Times New Roman" panose="02020603050405020304" pitchFamily="18" charset="0"/>
            </a:endParaRPr>
          </a:p>
          <a:p>
            <a:pPr marL="342900" indent="-342900">
              <a:lnSpc>
                <a:spcPct val="120000"/>
              </a:lnSpc>
              <a:spcBef>
                <a:spcPts val="0"/>
              </a:spcBef>
              <a:buFont typeface="+mj-lt"/>
              <a:buAutoNum type="arabicPeriod"/>
              <a:tabLst>
                <a:tab pos="962025" algn="l"/>
              </a:tabLst>
            </a:pPr>
            <a:r>
              <a:rPr lang="et-EE" sz="2400" dirty="0">
                <a:effectLst/>
                <a:latin typeface="+mn-lt"/>
                <a:ea typeface="Calibri" panose="020F0502020204030204" pitchFamily="34" charset="0"/>
                <a:cs typeface="Calibri" panose="020F0502020204030204" pitchFamily="34" charset="0"/>
              </a:rPr>
              <a:t>Mõistmine (</a:t>
            </a:r>
            <a:r>
              <a:rPr lang="et-EE" sz="2400" dirty="0" err="1">
                <a:effectLst/>
                <a:latin typeface="+mn-lt"/>
                <a:ea typeface="Calibri" panose="020F0502020204030204" pitchFamily="34" charset="0"/>
                <a:cs typeface="Calibri" panose="020F0502020204030204" pitchFamily="34" charset="0"/>
              </a:rPr>
              <a:t>Understanding</a:t>
            </a:r>
            <a:r>
              <a:rPr lang="et-EE" sz="2400" dirty="0">
                <a:effectLst/>
                <a:latin typeface="+mn-lt"/>
                <a:ea typeface="Calibri" panose="020F0502020204030204" pitchFamily="34" charset="0"/>
                <a:cs typeface="Calibri" panose="020F0502020204030204" pitchFamily="34" charset="0"/>
              </a:rPr>
              <a:t>)</a:t>
            </a:r>
            <a:endParaRPr lang="et-EE" sz="2400" dirty="0">
              <a:effectLst/>
              <a:latin typeface="+mn-lt"/>
              <a:ea typeface="Calibri" panose="020F0502020204030204" pitchFamily="34" charset="0"/>
              <a:cs typeface="Times New Roman" panose="02020603050405020304" pitchFamily="18" charset="0"/>
            </a:endParaRPr>
          </a:p>
          <a:p>
            <a:pPr marL="342900" indent="-342900">
              <a:lnSpc>
                <a:spcPct val="120000"/>
              </a:lnSpc>
              <a:spcBef>
                <a:spcPts val="0"/>
              </a:spcBef>
              <a:buFont typeface="+mj-lt"/>
              <a:buAutoNum type="arabicPeriod"/>
              <a:tabLst>
                <a:tab pos="962025" algn="l"/>
              </a:tabLst>
            </a:pPr>
            <a:r>
              <a:rPr lang="et-EE" sz="2400" dirty="0">
                <a:latin typeface="+mn-lt"/>
                <a:ea typeface="Calibri" panose="020F0502020204030204" pitchFamily="34" charset="0"/>
                <a:cs typeface="Calibri" panose="020F0502020204030204" pitchFamily="34" charset="0"/>
              </a:rPr>
              <a:t>K</a:t>
            </a:r>
            <a:r>
              <a:rPr lang="et-EE" sz="2400" dirty="0">
                <a:effectLst/>
                <a:latin typeface="+mn-lt"/>
                <a:ea typeface="Calibri" panose="020F0502020204030204" pitchFamily="34" charset="0"/>
                <a:cs typeface="Calibri" panose="020F0502020204030204" pitchFamily="34" charset="0"/>
              </a:rPr>
              <a:t>indlustunde pakkumine (</a:t>
            </a:r>
            <a:r>
              <a:rPr lang="et-EE" sz="2400" dirty="0" err="1">
                <a:latin typeface="+mn-lt"/>
                <a:ea typeface="Calibri" panose="020F0502020204030204" pitchFamily="34" charset="0"/>
                <a:cs typeface="Calibri" panose="020F0502020204030204" pitchFamily="34" charset="0"/>
              </a:rPr>
              <a:t>E</a:t>
            </a:r>
            <a:r>
              <a:rPr lang="et-EE" sz="2400" dirty="0" err="1">
                <a:effectLst/>
                <a:latin typeface="+mn-lt"/>
                <a:ea typeface="Calibri" panose="020F0502020204030204" pitchFamily="34" charset="0"/>
                <a:cs typeface="Calibri" panose="020F0502020204030204" pitchFamily="34" charset="0"/>
              </a:rPr>
              <a:t>nsuring</a:t>
            </a:r>
            <a:r>
              <a:rPr lang="et-EE" sz="2400" dirty="0">
                <a:effectLst/>
                <a:latin typeface="+mn-lt"/>
                <a:ea typeface="Calibri" panose="020F0502020204030204" pitchFamily="34" charset="0"/>
                <a:cs typeface="Calibri" panose="020F0502020204030204" pitchFamily="34" charset="0"/>
              </a:rPr>
              <a:t>)</a:t>
            </a:r>
            <a:endParaRPr lang="et-EE" sz="2400" dirty="0">
              <a:effectLst/>
              <a:latin typeface="+mn-lt"/>
              <a:ea typeface="Calibri" panose="020F0502020204030204" pitchFamily="34" charset="0"/>
              <a:cs typeface="Times New Roman" panose="02020603050405020304" pitchFamily="18" charset="0"/>
            </a:endParaRPr>
          </a:p>
          <a:p>
            <a:pPr marL="342900" indent="-342900">
              <a:lnSpc>
                <a:spcPct val="120000"/>
              </a:lnSpc>
              <a:spcBef>
                <a:spcPts val="0"/>
              </a:spcBef>
              <a:buFont typeface="+mj-lt"/>
              <a:buAutoNum type="arabicPeriod"/>
              <a:tabLst>
                <a:tab pos="962025" algn="l"/>
              </a:tabLst>
            </a:pPr>
            <a:r>
              <a:rPr lang="et-EE" sz="2400" dirty="0">
                <a:latin typeface="+mn-lt"/>
                <a:ea typeface="Calibri" panose="020F0502020204030204" pitchFamily="34" charset="0"/>
                <a:cs typeface="Calibri" panose="020F0502020204030204" pitchFamily="34" charset="0"/>
              </a:rPr>
              <a:t>Jõ</a:t>
            </a:r>
            <a:r>
              <a:rPr lang="et-EE" sz="2400" dirty="0">
                <a:effectLst/>
                <a:latin typeface="+mn-lt"/>
                <a:ea typeface="Calibri" panose="020F0502020204030204" pitchFamily="34" charset="0"/>
                <a:cs typeface="Calibri" panose="020F0502020204030204" pitchFamily="34" charset="0"/>
              </a:rPr>
              <a:t>u andmine (</a:t>
            </a:r>
            <a:r>
              <a:rPr lang="et-EE" sz="2400" dirty="0" err="1">
                <a:effectLst/>
                <a:latin typeface="+mn-lt"/>
                <a:ea typeface="Calibri" panose="020F0502020204030204" pitchFamily="34" charset="0"/>
                <a:cs typeface="Calibri" panose="020F0502020204030204" pitchFamily="34" charset="0"/>
              </a:rPr>
              <a:t>Strenghtening</a:t>
            </a:r>
            <a:r>
              <a:rPr lang="et-EE" sz="2400" dirty="0">
                <a:effectLst/>
                <a:latin typeface="+mn-lt"/>
                <a:ea typeface="Calibri" panose="020F0502020204030204" pitchFamily="34" charset="0"/>
                <a:cs typeface="Calibri" panose="020F0502020204030204" pitchFamily="34" charset="0"/>
              </a:rPr>
              <a:t>)</a:t>
            </a:r>
            <a:endParaRPr lang="et-EE" sz="2400" dirty="0">
              <a:effectLst/>
              <a:latin typeface="+mn-lt"/>
              <a:ea typeface="Calibri" panose="020F0502020204030204" pitchFamily="34" charset="0"/>
              <a:cs typeface="Times New Roman" panose="02020603050405020304" pitchFamily="18" charset="0"/>
            </a:endParaRPr>
          </a:p>
          <a:p>
            <a:endParaRPr lang="et-EE" sz="2400" dirty="0">
              <a:latin typeface="+mn-lt"/>
            </a:endParaRPr>
          </a:p>
        </p:txBody>
      </p:sp>
    </p:spTree>
    <p:extLst>
      <p:ext uri="{BB962C8B-B14F-4D97-AF65-F5344CB8AC3E}">
        <p14:creationId xmlns:p14="http://schemas.microsoft.com/office/powerpoint/2010/main" val="2707831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9C51CE2-F7B0-4E2A-A99C-6398B890A617}"/>
              </a:ext>
            </a:extLst>
          </p:cNvPr>
          <p:cNvSpPr>
            <a:spLocks noGrp="1"/>
          </p:cNvSpPr>
          <p:nvPr>
            <p:ph type="title"/>
          </p:nvPr>
        </p:nvSpPr>
        <p:spPr/>
        <p:txBody>
          <a:bodyPr>
            <a:normAutofit/>
          </a:bodyPr>
          <a:lstStyle/>
          <a:p>
            <a:r>
              <a:rPr lang="et-EE" b="1" dirty="0">
                <a:latin typeface="+mn-lt"/>
              </a:rPr>
              <a:t>Harjutus</a:t>
            </a:r>
          </a:p>
        </p:txBody>
      </p:sp>
      <p:sp>
        <p:nvSpPr>
          <p:cNvPr id="3" name="Sisu kohatäide 2">
            <a:extLst>
              <a:ext uri="{FF2B5EF4-FFF2-40B4-BE49-F238E27FC236}">
                <a16:creationId xmlns:a16="http://schemas.microsoft.com/office/drawing/2014/main" id="{EB8F3A1E-E053-4FB2-9D41-77F306F82F51}"/>
              </a:ext>
            </a:extLst>
          </p:cNvPr>
          <p:cNvSpPr>
            <a:spLocks noGrp="1"/>
          </p:cNvSpPr>
          <p:nvPr>
            <p:ph idx="1"/>
          </p:nvPr>
        </p:nvSpPr>
        <p:spPr/>
        <p:txBody>
          <a:bodyPr/>
          <a:lstStyle/>
          <a:p>
            <a:r>
              <a:rPr lang="et-EE" sz="2400" dirty="0">
                <a:effectLst/>
                <a:latin typeface="+mn-lt"/>
                <a:ea typeface="Calibri" panose="020F0502020204030204" pitchFamily="34" charset="0"/>
                <a:cs typeface="Calibri" panose="020F0502020204030204" pitchFamily="34" charset="0"/>
              </a:rPr>
              <a:t>Mõtle oma töö ja kogemuste peale ning pane kirja oma näiteid, kuidas/millises olukorras oled neid tegevusi kasutanud. Võid lisada ka täiendavaid tegevusi, mis Sinu kogemusel kaasa aitavad. </a:t>
            </a:r>
          </a:p>
          <a:p>
            <a:r>
              <a:rPr lang="et-EE" sz="2400" dirty="0">
                <a:latin typeface="+mn-lt"/>
                <a:ea typeface="Calibri" panose="020F0502020204030204" pitchFamily="34" charset="0"/>
                <a:cs typeface="Calibri" panose="020F0502020204030204" pitchFamily="34" charset="0"/>
              </a:rPr>
              <a:t>Jaga paarilisega!</a:t>
            </a:r>
            <a:endParaRPr lang="et-EE" sz="2400" dirty="0">
              <a:effectLst/>
              <a:latin typeface="+mn-lt"/>
              <a:ea typeface="Calibri" panose="020F0502020204030204" pitchFamily="34" charset="0"/>
              <a:cs typeface="Times New Roman" panose="02020603050405020304" pitchFamily="18" charset="0"/>
            </a:endParaRPr>
          </a:p>
          <a:p>
            <a:endParaRPr lang="et-EE" sz="2400" dirty="0">
              <a:latin typeface="+mn-lt"/>
            </a:endParaRPr>
          </a:p>
        </p:txBody>
      </p:sp>
    </p:spTree>
    <p:extLst>
      <p:ext uri="{BB962C8B-B14F-4D97-AF65-F5344CB8AC3E}">
        <p14:creationId xmlns:p14="http://schemas.microsoft.com/office/powerpoint/2010/main" val="1758307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D79D284-5271-4811-A454-E9328F08C27F}"/>
              </a:ext>
            </a:extLst>
          </p:cNvPr>
          <p:cNvSpPr>
            <a:spLocks noGrp="1"/>
          </p:cNvSpPr>
          <p:nvPr>
            <p:ph type="title"/>
          </p:nvPr>
        </p:nvSpPr>
        <p:spPr/>
        <p:txBody>
          <a:bodyPr>
            <a:normAutofit/>
          </a:bodyPr>
          <a:lstStyle/>
          <a:p>
            <a:r>
              <a:rPr lang="et-EE" b="1" dirty="0" err="1">
                <a:latin typeface="+mn-lt"/>
              </a:rPr>
              <a:t>CARe</a:t>
            </a:r>
            <a:r>
              <a:rPr lang="et-EE" b="1" dirty="0">
                <a:latin typeface="+mn-lt"/>
              </a:rPr>
              <a:t> metoodika – kõikehõlmav käsitlus rehabilitatsioonile ja taastumisele</a:t>
            </a:r>
          </a:p>
        </p:txBody>
      </p:sp>
      <p:sp>
        <p:nvSpPr>
          <p:cNvPr id="3" name="Sisu kohatäide 2">
            <a:extLst>
              <a:ext uri="{FF2B5EF4-FFF2-40B4-BE49-F238E27FC236}">
                <a16:creationId xmlns:a16="http://schemas.microsoft.com/office/drawing/2014/main" id="{010B5A8C-6D27-476F-9F8C-22C6F7B28BAE}"/>
              </a:ext>
            </a:extLst>
          </p:cNvPr>
          <p:cNvSpPr>
            <a:spLocks noGrp="1"/>
          </p:cNvSpPr>
          <p:nvPr>
            <p:ph idx="1"/>
          </p:nvPr>
        </p:nvSpPr>
        <p:spPr/>
        <p:txBody>
          <a:bodyPr>
            <a:normAutofit/>
          </a:bodyPr>
          <a:lstStyle/>
          <a:p>
            <a:r>
              <a:rPr lang="et-EE" sz="2400" dirty="0">
                <a:latin typeface="+mn-lt"/>
              </a:rPr>
              <a:t>Prof Jean Pierre </a:t>
            </a:r>
            <a:r>
              <a:rPr lang="et-EE" sz="2400" dirty="0" err="1">
                <a:latin typeface="+mn-lt"/>
              </a:rPr>
              <a:t>Wilken</a:t>
            </a:r>
            <a:r>
              <a:rPr lang="et-EE" sz="2400" dirty="0">
                <a:latin typeface="+mn-lt"/>
              </a:rPr>
              <a:t> ja Dirk den Hollander, 1980.ndatel Hollandis</a:t>
            </a:r>
          </a:p>
          <a:p>
            <a:r>
              <a:rPr lang="et-EE" sz="2400" dirty="0">
                <a:latin typeface="+mn-lt"/>
              </a:rPr>
              <a:t>Mitmed mõjutajad (</a:t>
            </a:r>
            <a:r>
              <a:rPr lang="et-EE" sz="2400" dirty="0" err="1">
                <a:latin typeface="+mn-lt"/>
              </a:rPr>
              <a:t>tugevustepõhine</a:t>
            </a:r>
            <a:r>
              <a:rPr lang="et-EE" sz="2400" dirty="0">
                <a:latin typeface="+mn-lt"/>
              </a:rPr>
              <a:t> lähenemine, kohalolu, </a:t>
            </a:r>
            <a:r>
              <a:rPr lang="et-EE" sz="2400" dirty="0" err="1">
                <a:latin typeface="+mn-lt"/>
              </a:rPr>
              <a:t>võimestamine</a:t>
            </a:r>
            <a:r>
              <a:rPr lang="et-EE" sz="2400" dirty="0">
                <a:latin typeface="+mn-lt"/>
              </a:rPr>
              <a:t>)</a:t>
            </a:r>
          </a:p>
          <a:p>
            <a:r>
              <a:rPr lang="et-EE" sz="2400" dirty="0" err="1">
                <a:latin typeface="+mn-lt"/>
              </a:rPr>
              <a:t>CARe</a:t>
            </a:r>
            <a:r>
              <a:rPr lang="et-EE" sz="2400" dirty="0">
                <a:latin typeface="+mn-lt"/>
              </a:rPr>
              <a:t> kui metoodika, mis toetab nii spetsialisti kui inimest (</a:t>
            </a:r>
            <a:r>
              <a:rPr lang="et-EE" sz="2400" dirty="0" err="1">
                <a:latin typeface="+mn-lt"/>
              </a:rPr>
              <a:t>taastujat</a:t>
            </a:r>
            <a:r>
              <a:rPr lang="et-EE" sz="2400" dirty="0">
                <a:latin typeface="+mn-lt"/>
              </a:rPr>
              <a:t>, klienti) . </a:t>
            </a:r>
          </a:p>
          <a:p>
            <a:r>
              <a:rPr lang="et-EE" sz="2400" dirty="0">
                <a:latin typeface="+mn-lt"/>
              </a:rPr>
              <a:t>Kogemusliku pädevuse ja professionaalse pädevuse sidumine.</a:t>
            </a:r>
          </a:p>
          <a:p>
            <a:r>
              <a:rPr lang="et-EE" sz="2400" dirty="0">
                <a:latin typeface="+mn-lt"/>
              </a:rPr>
              <a:t>Samal ajal innustav ja väljakutseid esitav!</a:t>
            </a:r>
          </a:p>
        </p:txBody>
      </p:sp>
    </p:spTree>
    <p:extLst>
      <p:ext uri="{BB962C8B-B14F-4D97-AF65-F5344CB8AC3E}">
        <p14:creationId xmlns:p14="http://schemas.microsoft.com/office/powerpoint/2010/main" val="2651882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4EECD-E71E-8B4E-A86E-9F43A67D106B}"/>
              </a:ext>
            </a:extLst>
          </p:cNvPr>
          <p:cNvSpPr>
            <a:spLocks noGrp="1"/>
          </p:cNvSpPr>
          <p:nvPr>
            <p:ph type="title"/>
          </p:nvPr>
        </p:nvSpPr>
        <p:spPr>
          <a:xfrm>
            <a:off x="2484521" y="2193555"/>
            <a:ext cx="7009948" cy="993053"/>
          </a:xfrm>
        </p:spPr>
        <p:txBody>
          <a:bodyPr vert="horz" lIns="91440" tIns="45720" rIns="91440" bIns="45720" rtlCol="0" anchor="t">
            <a:noAutofit/>
          </a:bodyPr>
          <a:lstStyle/>
          <a:p>
            <a:pPr algn="ctr"/>
            <a:r>
              <a:rPr lang="et-EE" sz="5400" cap="all" dirty="0">
                <a:latin typeface="+mn-lt"/>
              </a:rPr>
              <a:t>TAASTUMINE ON VÕIMALIK!</a:t>
            </a:r>
            <a:endParaRPr lang="en-US" sz="5400" cap="all" dirty="0">
              <a:latin typeface="+mn-lt"/>
            </a:endParaRPr>
          </a:p>
        </p:txBody>
      </p:sp>
      <p:sp useBgFill="1">
        <p:nvSpPr>
          <p:cNvPr id="23" name="TextBox 22">
            <a:extLst>
              <a:ext uri="{FF2B5EF4-FFF2-40B4-BE49-F238E27FC236}">
                <a16:creationId xmlns:a16="http://schemas.microsoft.com/office/drawing/2014/main" id="{E0F0D6E1-9D61-405F-A659-F82B967D9AE8}"/>
              </a:ext>
            </a:extLst>
          </p:cNvPr>
          <p:cNvSpPr txBox="1"/>
          <p:nvPr/>
        </p:nvSpPr>
        <p:spPr>
          <a:xfrm>
            <a:off x="988511" y="4635478"/>
            <a:ext cx="8788871" cy="1477328"/>
          </a:xfrm>
          <a:prstGeom prst="rect">
            <a:avLst/>
          </a:prstGeom>
        </p:spPr>
        <p:txBody>
          <a:bodyPr wrap="square">
            <a:spAutoFit/>
          </a:bodyPr>
          <a:lstStyle/>
          <a:p>
            <a:r>
              <a:rPr lang="et-EE" dirty="0"/>
              <a:t>Konverentsi korraldavad: Eesti </a:t>
            </a:r>
            <a:r>
              <a:rPr lang="et-EE" dirty="0" err="1"/>
              <a:t>Psühhosotsiaalse</a:t>
            </a:r>
            <a:r>
              <a:rPr lang="et-EE" dirty="0"/>
              <a:t> Rehabilitatsiooni Ühing (EPRÜ), </a:t>
            </a:r>
            <a:r>
              <a:rPr lang="et-EE" dirty="0" err="1"/>
              <a:t>CARe</a:t>
            </a:r>
            <a:r>
              <a:rPr lang="et-EE" dirty="0"/>
              <a:t> Eesti kogukond, Tartu Ülikool, Eesti Töötukassa, Eesti Sotsiaaltöö Assotsiatsioon (ESTA) ja sotsiaalministeerium.</a:t>
            </a:r>
          </a:p>
          <a:p>
            <a:endParaRPr lang="et-EE" dirty="0"/>
          </a:p>
          <a:p>
            <a:r>
              <a:rPr lang="et-EE" dirty="0"/>
              <a:t>Taastumise konverentsi rahastatakse Euroopa Liidu Sotsiaalfondi meetmest „Tööturul osalemist toetavad </a:t>
            </a:r>
            <a:r>
              <a:rPr lang="et-EE" dirty="0" err="1"/>
              <a:t>hoolekandeteenused</a:t>
            </a:r>
            <a:r>
              <a:rPr lang="et-EE" dirty="0"/>
              <a:t>“.</a:t>
            </a:r>
          </a:p>
        </p:txBody>
      </p:sp>
    </p:spTree>
    <p:extLst>
      <p:ext uri="{BB962C8B-B14F-4D97-AF65-F5344CB8AC3E}">
        <p14:creationId xmlns:p14="http://schemas.microsoft.com/office/powerpoint/2010/main" val="4094385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D79D284-5271-4811-A454-E9328F08C27F}"/>
              </a:ext>
            </a:extLst>
          </p:cNvPr>
          <p:cNvSpPr>
            <a:spLocks noGrp="1"/>
          </p:cNvSpPr>
          <p:nvPr>
            <p:ph type="title"/>
          </p:nvPr>
        </p:nvSpPr>
        <p:spPr/>
        <p:txBody>
          <a:bodyPr>
            <a:normAutofit/>
          </a:bodyPr>
          <a:lstStyle/>
          <a:p>
            <a:r>
              <a:rPr lang="et-EE" b="1" dirty="0" err="1">
                <a:latin typeface="+mn-lt"/>
              </a:rPr>
              <a:t>CARe</a:t>
            </a:r>
            <a:r>
              <a:rPr lang="et-EE" b="1" dirty="0">
                <a:latin typeface="+mn-lt"/>
              </a:rPr>
              <a:t> metoodika – kõikehõlmav käsitlus rehabilitatsioonile ja taastumisele</a:t>
            </a:r>
          </a:p>
        </p:txBody>
      </p:sp>
      <p:sp>
        <p:nvSpPr>
          <p:cNvPr id="3" name="Sisu kohatäide 2">
            <a:extLst>
              <a:ext uri="{FF2B5EF4-FFF2-40B4-BE49-F238E27FC236}">
                <a16:creationId xmlns:a16="http://schemas.microsoft.com/office/drawing/2014/main" id="{010B5A8C-6D27-476F-9F8C-22C6F7B28BAE}"/>
              </a:ext>
            </a:extLst>
          </p:cNvPr>
          <p:cNvSpPr>
            <a:spLocks noGrp="1"/>
          </p:cNvSpPr>
          <p:nvPr>
            <p:ph idx="1"/>
          </p:nvPr>
        </p:nvSpPr>
        <p:spPr/>
        <p:txBody>
          <a:bodyPr>
            <a:normAutofit/>
          </a:bodyPr>
          <a:lstStyle/>
          <a:p>
            <a:pPr marL="0" indent="0">
              <a:buNone/>
            </a:pPr>
            <a:r>
              <a:rPr lang="et-EE" sz="2400" dirty="0">
                <a:latin typeface="+mn-lt"/>
              </a:rPr>
              <a:t>Metoodika peamised alustalad:</a:t>
            </a:r>
          </a:p>
          <a:p>
            <a:r>
              <a:rPr lang="et-EE" sz="2400" dirty="0">
                <a:latin typeface="+mn-lt"/>
              </a:rPr>
              <a:t>Taastumine ja elukvaliteet</a:t>
            </a:r>
          </a:p>
          <a:p>
            <a:r>
              <a:rPr lang="et-EE" sz="2400" dirty="0">
                <a:latin typeface="+mn-lt"/>
              </a:rPr>
              <a:t>Terviklikkus</a:t>
            </a:r>
          </a:p>
          <a:p>
            <a:r>
              <a:rPr lang="et-EE" sz="2400" dirty="0">
                <a:latin typeface="+mn-lt"/>
              </a:rPr>
              <a:t>Tugevused ja võimalused</a:t>
            </a:r>
          </a:p>
          <a:p>
            <a:r>
              <a:rPr lang="et-EE" sz="2400" dirty="0">
                <a:latin typeface="+mn-lt"/>
              </a:rPr>
              <a:t>Kohalolu ja samaväärne suhe „</a:t>
            </a:r>
            <a:r>
              <a:rPr lang="et-EE" sz="2400" dirty="0" err="1">
                <a:latin typeface="+mn-lt"/>
              </a:rPr>
              <a:t>If</a:t>
            </a:r>
            <a:r>
              <a:rPr lang="et-EE" sz="2400" dirty="0">
                <a:latin typeface="+mn-lt"/>
              </a:rPr>
              <a:t> </a:t>
            </a:r>
            <a:r>
              <a:rPr lang="et-EE" sz="2400" dirty="0" err="1">
                <a:latin typeface="+mn-lt"/>
              </a:rPr>
              <a:t>you</a:t>
            </a:r>
            <a:r>
              <a:rPr lang="et-EE" sz="2400" dirty="0">
                <a:latin typeface="+mn-lt"/>
              </a:rPr>
              <a:t> </a:t>
            </a:r>
            <a:r>
              <a:rPr lang="et-EE" sz="2400" dirty="0" err="1">
                <a:latin typeface="+mn-lt"/>
              </a:rPr>
              <a:t>can´t</a:t>
            </a:r>
            <a:r>
              <a:rPr lang="et-EE" sz="2400" dirty="0">
                <a:latin typeface="+mn-lt"/>
              </a:rPr>
              <a:t> do </a:t>
            </a:r>
            <a:r>
              <a:rPr lang="et-EE" sz="2400" dirty="0" err="1">
                <a:latin typeface="+mn-lt"/>
              </a:rPr>
              <a:t>nothing</a:t>
            </a:r>
            <a:r>
              <a:rPr lang="et-EE" sz="2400" dirty="0">
                <a:latin typeface="+mn-lt"/>
              </a:rPr>
              <a:t>, do </a:t>
            </a:r>
            <a:r>
              <a:rPr lang="et-EE" sz="2400" dirty="0" err="1">
                <a:latin typeface="+mn-lt"/>
              </a:rPr>
              <a:t>it</a:t>
            </a:r>
            <a:r>
              <a:rPr lang="et-EE" sz="2400" dirty="0">
                <a:latin typeface="+mn-lt"/>
              </a:rPr>
              <a:t> </a:t>
            </a:r>
            <a:r>
              <a:rPr lang="et-EE" sz="2400" dirty="0" err="1">
                <a:latin typeface="+mn-lt"/>
              </a:rPr>
              <a:t>well</a:t>
            </a:r>
            <a:r>
              <a:rPr lang="et-EE" sz="2400" dirty="0">
                <a:latin typeface="+mn-lt"/>
              </a:rPr>
              <a:t>“</a:t>
            </a:r>
          </a:p>
          <a:p>
            <a:r>
              <a:rPr lang="et-EE" sz="2400" dirty="0">
                <a:latin typeface="+mn-lt"/>
              </a:rPr>
              <a:t>Lähtumine inimese soovist</a:t>
            </a:r>
          </a:p>
          <a:p>
            <a:r>
              <a:rPr lang="et-EE" sz="2400" dirty="0">
                <a:latin typeface="+mn-lt"/>
              </a:rPr>
              <a:t>Keskkond inimese ümber</a:t>
            </a:r>
          </a:p>
        </p:txBody>
      </p:sp>
    </p:spTree>
    <p:extLst>
      <p:ext uri="{BB962C8B-B14F-4D97-AF65-F5344CB8AC3E}">
        <p14:creationId xmlns:p14="http://schemas.microsoft.com/office/powerpoint/2010/main" val="1458987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CC30261-C363-40E8-98D2-78C17CAC547F}"/>
              </a:ext>
            </a:extLst>
          </p:cNvPr>
          <p:cNvSpPr>
            <a:spLocks noGrp="1"/>
          </p:cNvSpPr>
          <p:nvPr>
            <p:ph type="title"/>
          </p:nvPr>
        </p:nvSpPr>
        <p:spPr/>
        <p:txBody>
          <a:bodyPr>
            <a:normAutofit/>
          </a:bodyPr>
          <a:lstStyle/>
          <a:p>
            <a:r>
              <a:rPr lang="et-EE" b="1" dirty="0" err="1">
                <a:latin typeface="+mn-lt"/>
              </a:rPr>
              <a:t>CARe</a:t>
            </a:r>
            <a:r>
              <a:rPr lang="et-EE" b="1" dirty="0">
                <a:latin typeface="+mn-lt"/>
              </a:rPr>
              <a:t> metoodika koolitajad Eestis 1999 - …:</a:t>
            </a:r>
          </a:p>
        </p:txBody>
      </p:sp>
      <p:sp>
        <p:nvSpPr>
          <p:cNvPr id="3" name="Sisu kohatäide 2">
            <a:extLst>
              <a:ext uri="{FF2B5EF4-FFF2-40B4-BE49-F238E27FC236}">
                <a16:creationId xmlns:a16="http://schemas.microsoft.com/office/drawing/2014/main" id="{3CBE655E-203C-47B3-B3B3-7BBE5A97C2C4}"/>
              </a:ext>
            </a:extLst>
          </p:cNvPr>
          <p:cNvSpPr>
            <a:spLocks noGrp="1"/>
          </p:cNvSpPr>
          <p:nvPr>
            <p:ph idx="1"/>
          </p:nvPr>
        </p:nvSpPr>
        <p:spPr>
          <a:xfrm>
            <a:off x="880533" y="2009554"/>
            <a:ext cx="10168467" cy="4024424"/>
          </a:xfrm>
        </p:spPr>
        <p:txBody>
          <a:bodyPr>
            <a:normAutofit fontScale="92500" lnSpcReduction="10000"/>
          </a:bodyPr>
          <a:lstStyle/>
          <a:p>
            <a:pPr marL="0" indent="0">
              <a:buNone/>
            </a:pPr>
            <a:r>
              <a:rPr lang="et-EE" sz="2400" dirty="0">
                <a:latin typeface="+mn-lt"/>
              </a:rPr>
              <a:t>Rahvusvahelised </a:t>
            </a:r>
            <a:r>
              <a:rPr lang="et-EE" sz="2400" dirty="0" err="1">
                <a:latin typeface="+mn-lt"/>
              </a:rPr>
              <a:t>CARe</a:t>
            </a:r>
            <a:r>
              <a:rPr lang="et-EE" sz="2400" dirty="0">
                <a:latin typeface="+mn-lt"/>
              </a:rPr>
              <a:t> metoodika koolitajate koolitused:</a:t>
            </a:r>
          </a:p>
          <a:p>
            <a:r>
              <a:rPr lang="et-EE" sz="2400" dirty="0">
                <a:latin typeface="+mn-lt"/>
              </a:rPr>
              <a:t> 1999 – 2004 (Eestist 8 inimest)</a:t>
            </a:r>
          </a:p>
          <a:p>
            <a:r>
              <a:rPr lang="et-EE" sz="2400" dirty="0">
                <a:latin typeface="+mn-lt"/>
              </a:rPr>
              <a:t>2015 – 2016  (Eestist 1 inimene)</a:t>
            </a:r>
          </a:p>
          <a:p>
            <a:r>
              <a:rPr lang="et-EE" sz="2400" dirty="0">
                <a:latin typeface="+mn-lt"/>
              </a:rPr>
              <a:t>2018 – 2019 (Eestist 3 inimest)</a:t>
            </a:r>
          </a:p>
          <a:p>
            <a:endParaRPr lang="et-EE" sz="2400" dirty="0">
              <a:latin typeface="+mn-lt"/>
            </a:endParaRPr>
          </a:p>
          <a:p>
            <a:pPr marL="0" indent="0">
              <a:buNone/>
            </a:pPr>
            <a:r>
              <a:rPr lang="et-EE" sz="2400" dirty="0">
                <a:latin typeface="+mn-lt"/>
              </a:rPr>
              <a:t>Eestis toimunud koolitajate ja kogemuskoolitajate koolitused:</a:t>
            </a:r>
          </a:p>
          <a:p>
            <a:r>
              <a:rPr lang="et-EE" sz="2400" dirty="0">
                <a:latin typeface="+mn-lt"/>
              </a:rPr>
              <a:t>Tallinna Vaimse Tervise Keskuses </a:t>
            </a:r>
          </a:p>
          <a:p>
            <a:r>
              <a:rPr lang="et-EE" sz="2400" dirty="0">
                <a:latin typeface="+mn-lt"/>
              </a:rPr>
              <a:t>Kogemuskoolitajate koolitused – DUO projekt </a:t>
            </a:r>
          </a:p>
          <a:p>
            <a:r>
              <a:rPr lang="et-EE" sz="2400" dirty="0">
                <a:latin typeface="+mn-lt"/>
              </a:rPr>
              <a:t>Eesti Töötukassas (koolitajate koolitus 2021.-2022 a).</a:t>
            </a:r>
          </a:p>
        </p:txBody>
      </p:sp>
    </p:spTree>
    <p:extLst>
      <p:ext uri="{BB962C8B-B14F-4D97-AF65-F5344CB8AC3E}">
        <p14:creationId xmlns:p14="http://schemas.microsoft.com/office/powerpoint/2010/main" val="950472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E26788E-7819-48BA-9481-99B7A772FAEF}"/>
              </a:ext>
            </a:extLst>
          </p:cNvPr>
          <p:cNvSpPr>
            <a:spLocks noGrp="1"/>
          </p:cNvSpPr>
          <p:nvPr>
            <p:ph type="title"/>
          </p:nvPr>
        </p:nvSpPr>
        <p:spPr/>
        <p:txBody>
          <a:bodyPr>
            <a:normAutofit/>
          </a:bodyPr>
          <a:lstStyle/>
          <a:p>
            <a:r>
              <a:rPr lang="et-EE" b="1" dirty="0" err="1">
                <a:latin typeface="+mn-lt"/>
              </a:rPr>
              <a:t>CARe</a:t>
            </a:r>
            <a:r>
              <a:rPr lang="et-EE" b="1" dirty="0">
                <a:latin typeface="+mn-lt"/>
              </a:rPr>
              <a:t> metoodika koolitused Eestis: </a:t>
            </a:r>
          </a:p>
        </p:txBody>
      </p:sp>
      <p:sp>
        <p:nvSpPr>
          <p:cNvPr id="3" name="Sisu kohatäide 2">
            <a:extLst>
              <a:ext uri="{FF2B5EF4-FFF2-40B4-BE49-F238E27FC236}">
                <a16:creationId xmlns:a16="http://schemas.microsoft.com/office/drawing/2014/main" id="{39F0D455-F9CF-48DD-9675-6CBCA98F767D}"/>
              </a:ext>
            </a:extLst>
          </p:cNvPr>
          <p:cNvSpPr>
            <a:spLocks noGrp="1"/>
          </p:cNvSpPr>
          <p:nvPr>
            <p:ph idx="1"/>
          </p:nvPr>
        </p:nvSpPr>
        <p:spPr>
          <a:xfrm>
            <a:off x="1143000" y="2009553"/>
            <a:ext cx="9906000" cy="4315045"/>
          </a:xfrm>
        </p:spPr>
        <p:txBody>
          <a:bodyPr>
            <a:normAutofit lnSpcReduction="10000"/>
          </a:bodyPr>
          <a:lstStyle/>
          <a:p>
            <a:r>
              <a:rPr lang="et-EE" sz="2400" b="0" i="0" dirty="0">
                <a:solidFill>
                  <a:srgbClr val="262626"/>
                </a:solidFill>
                <a:effectLst/>
                <a:latin typeface="+mn-lt"/>
              </a:rPr>
              <a:t>peamiselt </a:t>
            </a:r>
            <a:r>
              <a:rPr lang="et-EE" sz="2400" dirty="0">
                <a:solidFill>
                  <a:srgbClr val="262626"/>
                </a:solidFill>
                <a:latin typeface="+mn-lt"/>
              </a:rPr>
              <a:t>on koolituste pakkujaks </a:t>
            </a:r>
            <a:r>
              <a:rPr lang="et-EE" sz="2400" b="0" i="0" dirty="0">
                <a:solidFill>
                  <a:srgbClr val="262626"/>
                </a:solidFill>
                <a:effectLst/>
                <a:latin typeface="+mn-lt"/>
              </a:rPr>
              <a:t>Eesti </a:t>
            </a:r>
            <a:r>
              <a:rPr lang="et-EE" sz="2400" b="0" i="0" dirty="0" err="1">
                <a:solidFill>
                  <a:srgbClr val="262626"/>
                </a:solidFill>
                <a:effectLst/>
                <a:latin typeface="+mn-lt"/>
              </a:rPr>
              <a:t>Psühhosotsiaalse</a:t>
            </a:r>
            <a:r>
              <a:rPr lang="et-EE" sz="2400" b="0" i="0" dirty="0">
                <a:solidFill>
                  <a:srgbClr val="262626"/>
                </a:solidFill>
                <a:effectLst/>
                <a:latin typeface="+mn-lt"/>
              </a:rPr>
              <a:t> Rehabilitatsiooni Ühing (EPRÜ, </a:t>
            </a:r>
            <a:r>
              <a:rPr lang="et-EE" sz="2400" b="0" i="0" u="none" strike="noStrike" dirty="0">
                <a:solidFill>
                  <a:srgbClr val="5792CE"/>
                </a:solidFill>
                <a:effectLst/>
                <a:latin typeface="+mn-lt"/>
                <a:hlinkClick r:id="rId2"/>
              </a:rPr>
              <a:t>www.epry.ee</a:t>
            </a:r>
            <a:r>
              <a:rPr lang="et-EE" sz="2400" b="0" i="0" dirty="0">
                <a:solidFill>
                  <a:srgbClr val="262626"/>
                </a:solidFill>
                <a:effectLst/>
                <a:latin typeface="+mn-lt"/>
              </a:rPr>
              <a:t>), kuhu võib koolituse sooviga pöörduda ka praegu.</a:t>
            </a:r>
          </a:p>
          <a:p>
            <a:r>
              <a:rPr lang="et-EE" sz="2400" b="0" i="0" dirty="0">
                <a:solidFill>
                  <a:srgbClr val="262626"/>
                </a:solidFill>
                <a:effectLst/>
                <a:latin typeface="+mn-lt"/>
              </a:rPr>
              <a:t>3 õppekava: 3-päevane </a:t>
            </a:r>
            <a:r>
              <a:rPr lang="et-EE" dirty="0">
                <a:solidFill>
                  <a:srgbClr val="262626"/>
                </a:solidFill>
              </a:rPr>
              <a:t>põhioskuste </a:t>
            </a:r>
            <a:r>
              <a:rPr lang="et-EE" sz="2400" b="0" i="0" dirty="0">
                <a:solidFill>
                  <a:srgbClr val="262626"/>
                </a:solidFill>
                <a:effectLst/>
                <a:latin typeface="+mn-lt"/>
              </a:rPr>
              <a:t>koolitus, 6-päevane </a:t>
            </a:r>
            <a:r>
              <a:rPr lang="et-EE" sz="2400" b="0" i="0" dirty="0" err="1">
                <a:solidFill>
                  <a:srgbClr val="262626"/>
                </a:solidFill>
                <a:effectLst/>
                <a:latin typeface="+mn-lt"/>
              </a:rPr>
              <a:t>CARe</a:t>
            </a:r>
            <a:r>
              <a:rPr lang="et-EE" sz="2400" b="0" i="0" dirty="0">
                <a:solidFill>
                  <a:srgbClr val="262626"/>
                </a:solidFill>
                <a:effectLst/>
                <a:latin typeface="+mn-lt"/>
              </a:rPr>
              <a:t> metoodika rakendaja koolitus ja koolitajate koolitus.</a:t>
            </a:r>
          </a:p>
          <a:p>
            <a:r>
              <a:rPr lang="et-EE" sz="2400" b="0" i="0" dirty="0">
                <a:solidFill>
                  <a:srgbClr val="262626"/>
                </a:solidFill>
                <a:effectLst/>
                <a:latin typeface="+mn-lt"/>
              </a:rPr>
              <a:t>Eestist on </a:t>
            </a:r>
            <a:r>
              <a:rPr lang="et-EE" sz="2400" b="0" i="0" dirty="0" err="1">
                <a:solidFill>
                  <a:srgbClr val="262626"/>
                </a:solidFill>
                <a:effectLst/>
                <a:latin typeface="+mn-lt"/>
              </a:rPr>
              <a:t>CARe</a:t>
            </a:r>
            <a:r>
              <a:rPr lang="et-EE" sz="2400" b="0" i="0" dirty="0">
                <a:solidFill>
                  <a:srgbClr val="262626"/>
                </a:solidFill>
                <a:effectLst/>
                <a:latin typeface="+mn-lt"/>
              </a:rPr>
              <a:t> koolitustel osalenud ligi 600 spetsialisti, sh kohalike omavalitsuste sotsiaaltöötajad, rehabilitatsioonispetsialistid, erihoolekande teenuste osutajad, haridusvaldkonna spetsialistid jt; alates 2018. aastast on käimas koolitused töötukassa juhtumikorraldajatele.</a:t>
            </a:r>
          </a:p>
          <a:p>
            <a:r>
              <a:rPr lang="et-EE" sz="2400" dirty="0">
                <a:solidFill>
                  <a:srgbClr val="262626"/>
                </a:solidFill>
                <a:latin typeface="+mn-lt"/>
              </a:rPr>
              <a:t>Avatud koolitused ja asutuste poolt tellitud sisekoolitused oma meeskondadele.</a:t>
            </a:r>
          </a:p>
          <a:p>
            <a:r>
              <a:rPr lang="et-EE" sz="2400" dirty="0">
                <a:solidFill>
                  <a:srgbClr val="262626"/>
                </a:solidFill>
                <a:latin typeface="+mn-lt"/>
              </a:rPr>
              <a:t>Erinevate muude koolituste raames (Tallinna Ülikoolis, Tartu Ülikoolis, Pärnu Kolledžis jm)</a:t>
            </a:r>
            <a:endParaRPr lang="et-EE" sz="2400" dirty="0">
              <a:latin typeface="+mn-lt"/>
            </a:endParaRPr>
          </a:p>
        </p:txBody>
      </p:sp>
    </p:spTree>
    <p:extLst>
      <p:ext uri="{BB962C8B-B14F-4D97-AF65-F5344CB8AC3E}">
        <p14:creationId xmlns:p14="http://schemas.microsoft.com/office/powerpoint/2010/main" val="1215957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72327B1-1819-4698-A8D4-053C7D5E0AA6}"/>
              </a:ext>
            </a:extLst>
          </p:cNvPr>
          <p:cNvSpPr>
            <a:spLocks noGrp="1"/>
          </p:cNvSpPr>
          <p:nvPr>
            <p:ph type="title"/>
          </p:nvPr>
        </p:nvSpPr>
        <p:spPr/>
        <p:txBody>
          <a:bodyPr>
            <a:normAutofit/>
          </a:bodyPr>
          <a:lstStyle/>
          <a:p>
            <a:r>
              <a:rPr lang="et-EE" b="1" dirty="0">
                <a:latin typeface="+mn-lt"/>
              </a:rPr>
              <a:t>Raamatud, materjalid, rahvusvaheline kogukond</a:t>
            </a:r>
          </a:p>
        </p:txBody>
      </p:sp>
      <p:sp>
        <p:nvSpPr>
          <p:cNvPr id="3" name="Sisu kohatäide 2">
            <a:extLst>
              <a:ext uri="{FF2B5EF4-FFF2-40B4-BE49-F238E27FC236}">
                <a16:creationId xmlns:a16="http://schemas.microsoft.com/office/drawing/2014/main" id="{CAFECE43-3F07-4F51-841D-D759AEDD69B5}"/>
              </a:ext>
            </a:extLst>
          </p:cNvPr>
          <p:cNvSpPr>
            <a:spLocks noGrp="1"/>
          </p:cNvSpPr>
          <p:nvPr>
            <p:ph idx="1"/>
          </p:nvPr>
        </p:nvSpPr>
        <p:spPr/>
        <p:txBody>
          <a:bodyPr/>
          <a:lstStyle/>
          <a:p>
            <a:r>
              <a:rPr lang="et-EE" sz="2400" dirty="0" err="1">
                <a:latin typeface="+mn-lt"/>
              </a:rPr>
              <a:t>CARe</a:t>
            </a:r>
            <a:r>
              <a:rPr lang="et-EE" sz="2400" dirty="0">
                <a:latin typeface="+mn-lt"/>
              </a:rPr>
              <a:t> metoodika põhiõpik Eesti keeles: „Kuidas klientidest saavad kodanikud“</a:t>
            </a:r>
          </a:p>
          <a:p>
            <a:pPr marL="0" indent="0">
              <a:buNone/>
            </a:pPr>
            <a:r>
              <a:rPr lang="et-EE" sz="2400" dirty="0">
                <a:latin typeface="+mn-lt"/>
              </a:rPr>
              <a:t>DUO KIRJASTUS, 2017 (müüdud ca 1300 raamatut, sh 150 venekeelset).</a:t>
            </a:r>
          </a:p>
          <a:p>
            <a:pPr marL="0" indent="0">
              <a:buNone/>
            </a:pPr>
            <a:r>
              <a:rPr lang="et-EE" dirty="0">
                <a:hlinkClick r:id="rId2"/>
              </a:rPr>
              <a:t>duokirjastus.eu/</a:t>
            </a:r>
            <a:r>
              <a:rPr lang="et-EE" dirty="0" err="1">
                <a:hlinkClick r:id="rId2"/>
              </a:rPr>
              <a:t>e_pood</a:t>
            </a:r>
            <a:r>
              <a:rPr lang="et-EE" dirty="0">
                <a:hlinkClick r:id="rId2"/>
              </a:rPr>
              <a:t>/</a:t>
            </a:r>
            <a:endParaRPr lang="et-EE" dirty="0"/>
          </a:p>
          <a:p>
            <a:pPr marL="0" indent="0">
              <a:buNone/>
            </a:pPr>
            <a:endParaRPr lang="et-EE" sz="2400" dirty="0">
              <a:latin typeface="+mn-lt"/>
            </a:endParaRPr>
          </a:p>
          <a:p>
            <a:r>
              <a:rPr lang="et-EE" sz="2400" dirty="0">
                <a:latin typeface="+mn-lt"/>
              </a:rPr>
              <a:t>„Lootuse hoidjale“ Dagmar Narusson, 2021. (Rahva Raamat, e-raamatuna)</a:t>
            </a:r>
          </a:p>
          <a:p>
            <a:endParaRPr lang="et-EE" dirty="0"/>
          </a:p>
          <a:p>
            <a:r>
              <a:rPr lang="et-EE" sz="2400" dirty="0">
                <a:latin typeface="+mn-lt"/>
              </a:rPr>
              <a:t>Rahvusvaheline </a:t>
            </a:r>
            <a:r>
              <a:rPr lang="et-EE" sz="2400" dirty="0" err="1">
                <a:latin typeface="+mn-lt"/>
              </a:rPr>
              <a:t>CARe</a:t>
            </a:r>
            <a:r>
              <a:rPr lang="et-EE" sz="2400" dirty="0">
                <a:latin typeface="+mn-lt"/>
              </a:rPr>
              <a:t> kogukond: </a:t>
            </a:r>
            <a:r>
              <a:rPr lang="et-EE" sz="2400" dirty="0" err="1">
                <a:latin typeface="+mn-lt"/>
              </a:rPr>
              <a:t>CARe</a:t>
            </a:r>
            <a:r>
              <a:rPr lang="et-EE" sz="2400" dirty="0">
                <a:latin typeface="+mn-lt"/>
              </a:rPr>
              <a:t> Network </a:t>
            </a:r>
            <a:r>
              <a:rPr lang="en-US" dirty="0">
                <a:hlinkClick r:id="rId3"/>
              </a:rPr>
              <a:t>The </a:t>
            </a:r>
            <a:r>
              <a:rPr lang="en-US" dirty="0" err="1">
                <a:hlinkClick r:id="rId3"/>
              </a:rPr>
              <a:t>CARe</a:t>
            </a:r>
            <a:r>
              <a:rPr lang="en-US" dirty="0">
                <a:hlinkClick r:id="rId3"/>
              </a:rPr>
              <a:t> Network for Recovery &amp; Inclusion (thecare-network.com)</a:t>
            </a:r>
            <a:endParaRPr lang="et-EE" sz="2400" dirty="0">
              <a:latin typeface="+mn-lt"/>
            </a:endParaRPr>
          </a:p>
        </p:txBody>
      </p:sp>
    </p:spTree>
    <p:extLst>
      <p:ext uri="{BB962C8B-B14F-4D97-AF65-F5344CB8AC3E}">
        <p14:creationId xmlns:p14="http://schemas.microsoft.com/office/powerpoint/2010/main" val="344342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F9755CE-1D58-45E7-B9A2-98934833781B}"/>
              </a:ext>
            </a:extLst>
          </p:cNvPr>
          <p:cNvSpPr>
            <a:spLocks noGrp="1"/>
          </p:cNvSpPr>
          <p:nvPr>
            <p:ph type="title"/>
          </p:nvPr>
        </p:nvSpPr>
        <p:spPr/>
        <p:txBody>
          <a:bodyPr/>
          <a:lstStyle/>
          <a:p>
            <a:r>
              <a:rPr lang="et-EE" dirty="0"/>
              <a:t>Dirk den Hollander</a:t>
            </a:r>
          </a:p>
        </p:txBody>
      </p:sp>
      <p:sp>
        <p:nvSpPr>
          <p:cNvPr id="3" name="Sisu kohatäide 2">
            <a:extLst>
              <a:ext uri="{FF2B5EF4-FFF2-40B4-BE49-F238E27FC236}">
                <a16:creationId xmlns:a16="http://schemas.microsoft.com/office/drawing/2014/main" id="{690FF728-7700-479C-8BF1-FE7A86A15F57}"/>
              </a:ext>
            </a:extLst>
          </p:cNvPr>
          <p:cNvSpPr>
            <a:spLocks noGrp="1"/>
          </p:cNvSpPr>
          <p:nvPr>
            <p:ph idx="1"/>
          </p:nvPr>
        </p:nvSpPr>
        <p:spPr/>
        <p:txBody>
          <a:bodyPr/>
          <a:lstStyle/>
          <a:p>
            <a:r>
              <a:rPr lang="et-EE" dirty="0"/>
              <a:t>Videoettekanne</a:t>
            </a:r>
          </a:p>
        </p:txBody>
      </p:sp>
    </p:spTree>
    <p:extLst>
      <p:ext uri="{BB962C8B-B14F-4D97-AF65-F5344CB8AC3E}">
        <p14:creationId xmlns:p14="http://schemas.microsoft.com/office/powerpoint/2010/main" val="1242433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1FA48-66CC-F74E-9FCF-9781E7F87EFC}"/>
              </a:ext>
            </a:extLst>
          </p:cNvPr>
          <p:cNvSpPr>
            <a:spLocks noGrp="1"/>
          </p:cNvSpPr>
          <p:nvPr>
            <p:ph type="ctrTitle"/>
          </p:nvPr>
        </p:nvSpPr>
        <p:spPr>
          <a:xfrm>
            <a:off x="6697502" y="176818"/>
            <a:ext cx="5199568" cy="1473306"/>
          </a:xfrm>
        </p:spPr>
        <p:txBody>
          <a:bodyPr>
            <a:noAutofit/>
          </a:bodyPr>
          <a:lstStyle/>
          <a:p>
            <a:r>
              <a:rPr lang="et-EE" sz="2000" b="1" dirty="0"/>
              <a:t>KONVERENTS</a:t>
            </a:r>
            <a:br>
              <a:rPr lang="et-EE" sz="2000" b="1" dirty="0"/>
            </a:br>
            <a:r>
              <a:rPr lang="et-EE" sz="2000" b="1" dirty="0"/>
              <a:t> „TAASTUMISE TOETAMISE VÕIMALUSED“ </a:t>
            </a:r>
            <a:br>
              <a:rPr lang="et-EE" sz="2000" b="1" dirty="0"/>
            </a:br>
            <a:r>
              <a:rPr lang="et-EE" sz="2000" b="1" dirty="0"/>
              <a:t>21.-22.09.2021</a:t>
            </a:r>
            <a:endParaRPr lang="et-EE" sz="2000" b="1" dirty="0">
              <a:latin typeface="+mn-lt"/>
            </a:endParaRPr>
          </a:p>
        </p:txBody>
      </p:sp>
      <p:sp>
        <p:nvSpPr>
          <p:cNvPr id="6" name="Subtitle 5">
            <a:extLst>
              <a:ext uri="{FF2B5EF4-FFF2-40B4-BE49-F238E27FC236}">
                <a16:creationId xmlns:a16="http://schemas.microsoft.com/office/drawing/2014/main" id="{0B07CA6C-9669-4389-85EA-329DE1F5C0F7}"/>
              </a:ext>
            </a:extLst>
          </p:cNvPr>
          <p:cNvSpPr>
            <a:spLocks noGrp="1"/>
          </p:cNvSpPr>
          <p:nvPr>
            <p:ph type="subTitle" idx="1"/>
          </p:nvPr>
        </p:nvSpPr>
        <p:spPr>
          <a:xfrm>
            <a:off x="6096000" y="3026573"/>
            <a:ext cx="5199568" cy="2151602"/>
          </a:xfrm>
        </p:spPr>
        <p:txBody>
          <a:bodyPr>
            <a:normAutofit fontScale="85000" lnSpcReduction="20000"/>
          </a:bodyPr>
          <a:lstStyle/>
          <a:p>
            <a:r>
              <a:rPr lang="et-EE" sz="2400" dirty="0"/>
              <a:t>taastumise toetamine </a:t>
            </a:r>
          </a:p>
          <a:p>
            <a:r>
              <a:rPr lang="et-EE" sz="2400" dirty="0"/>
              <a:t>AS Hoolekandeteenuste näitel</a:t>
            </a:r>
          </a:p>
          <a:p>
            <a:endParaRPr lang="et-EE" sz="2400" dirty="0"/>
          </a:p>
          <a:p>
            <a:r>
              <a:rPr lang="et-EE" sz="2400" dirty="0"/>
              <a:t> Aster Tooma</a:t>
            </a:r>
          </a:p>
          <a:p>
            <a:r>
              <a:rPr lang="et-EE" sz="2400" dirty="0"/>
              <a:t>Teenuste kvaliteedijuht </a:t>
            </a:r>
          </a:p>
          <a:p>
            <a:endParaRPr lang="et-EE" sz="2400" dirty="0"/>
          </a:p>
        </p:txBody>
      </p:sp>
      <p:pic>
        <p:nvPicPr>
          <p:cNvPr id="8" name="Picture 7" descr="Text&#10;&#10;Description automatically generated">
            <a:extLst>
              <a:ext uri="{FF2B5EF4-FFF2-40B4-BE49-F238E27FC236}">
                <a16:creationId xmlns:a16="http://schemas.microsoft.com/office/drawing/2014/main" id="{65D47934-53C3-4BD8-8502-09D7E4824F15}"/>
              </a:ext>
            </a:extLst>
          </p:cNvPr>
          <p:cNvPicPr>
            <a:picLocks noChangeAspect="1"/>
          </p:cNvPicPr>
          <p:nvPr/>
        </p:nvPicPr>
        <p:blipFill>
          <a:blip r:embed="rId2"/>
          <a:stretch>
            <a:fillRect/>
          </a:stretch>
        </p:blipFill>
        <p:spPr>
          <a:xfrm>
            <a:off x="2482650" y="5774485"/>
            <a:ext cx="3956064" cy="887009"/>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6C0433B8-3EB7-40FA-8134-7720BCB1DE10}"/>
              </a:ext>
            </a:extLst>
          </p:cNvPr>
          <p:cNvPicPr>
            <a:picLocks noChangeAspect="1"/>
          </p:cNvPicPr>
          <p:nvPr/>
        </p:nvPicPr>
        <p:blipFill>
          <a:blip r:embed="rId3"/>
          <a:stretch>
            <a:fillRect/>
          </a:stretch>
        </p:blipFill>
        <p:spPr>
          <a:xfrm>
            <a:off x="191557" y="5774485"/>
            <a:ext cx="1815919" cy="959199"/>
          </a:xfrm>
          <a:prstGeom prst="rect">
            <a:avLst/>
          </a:prstGeom>
        </p:spPr>
      </p:pic>
      <p:pic>
        <p:nvPicPr>
          <p:cNvPr id="12" name="Picture 11" descr="Company name&#10;&#10;Description automatically generated with low confidence">
            <a:extLst>
              <a:ext uri="{FF2B5EF4-FFF2-40B4-BE49-F238E27FC236}">
                <a16:creationId xmlns:a16="http://schemas.microsoft.com/office/drawing/2014/main" id="{1423AB2D-31A3-479B-9A4E-E4B74C020A8B}"/>
              </a:ext>
            </a:extLst>
          </p:cNvPr>
          <p:cNvPicPr>
            <a:picLocks noChangeAspect="1"/>
          </p:cNvPicPr>
          <p:nvPr/>
        </p:nvPicPr>
        <p:blipFill>
          <a:blip r:embed="rId4"/>
          <a:stretch>
            <a:fillRect/>
          </a:stretch>
        </p:blipFill>
        <p:spPr>
          <a:xfrm>
            <a:off x="8012287" y="5668840"/>
            <a:ext cx="1128900" cy="991321"/>
          </a:xfrm>
          <a:prstGeom prst="rect">
            <a:avLst/>
          </a:prstGeom>
        </p:spPr>
      </p:pic>
      <p:pic>
        <p:nvPicPr>
          <p:cNvPr id="16" name="Picture 15" descr="Logo&#10;&#10;Description automatically generated">
            <a:extLst>
              <a:ext uri="{FF2B5EF4-FFF2-40B4-BE49-F238E27FC236}">
                <a16:creationId xmlns:a16="http://schemas.microsoft.com/office/drawing/2014/main" id="{8B65B396-88CC-4A45-A196-CB9C8A43FD36}"/>
              </a:ext>
            </a:extLst>
          </p:cNvPr>
          <p:cNvPicPr>
            <a:picLocks noChangeAspect="1"/>
          </p:cNvPicPr>
          <p:nvPr/>
        </p:nvPicPr>
        <p:blipFill>
          <a:blip r:embed="rId5"/>
          <a:stretch>
            <a:fillRect/>
          </a:stretch>
        </p:blipFill>
        <p:spPr>
          <a:xfrm>
            <a:off x="6662326" y="5668840"/>
            <a:ext cx="881941" cy="887010"/>
          </a:xfrm>
          <a:prstGeom prst="rect">
            <a:avLst/>
          </a:prstGeom>
        </p:spPr>
      </p:pic>
      <p:pic>
        <p:nvPicPr>
          <p:cNvPr id="18" name="Picture 17">
            <a:extLst>
              <a:ext uri="{FF2B5EF4-FFF2-40B4-BE49-F238E27FC236}">
                <a16:creationId xmlns:a16="http://schemas.microsoft.com/office/drawing/2014/main" id="{CD6625BE-D149-44C7-8E23-D23C37B534CE}"/>
              </a:ext>
            </a:extLst>
          </p:cNvPr>
          <p:cNvPicPr>
            <a:picLocks noChangeAspect="1"/>
          </p:cNvPicPr>
          <p:nvPr/>
        </p:nvPicPr>
        <p:blipFill>
          <a:blip r:embed="rId6"/>
          <a:stretch>
            <a:fillRect/>
          </a:stretch>
        </p:blipFill>
        <p:spPr>
          <a:xfrm>
            <a:off x="9297286" y="5668839"/>
            <a:ext cx="2834948" cy="991322"/>
          </a:xfrm>
          <a:prstGeom prst="rect">
            <a:avLst/>
          </a:prstGeom>
        </p:spPr>
      </p:pic>
    </p:spTree>
    <p:extLst>
      <p:ext uri="{BB962C8B-B14F-4D97-AF65-F5344CB8AC3E}">
        <p14:creationId xmlns:p14="http://schemas.microsoft.com/office/powerpoint/2010/main" val="279571896"/>
      </p:ext>
    </p:extLst>
  </p:cSld>
  <p:clrMapOvr>
    <a:masterClrMapping/>
  </p:clrMapOvr>
</p:sld>
</file>

<file path=ppt/theme/theme1.xml><?xml version="1.0" encoding="utf-8"?>
<a:theme xmlns:a="http://schemas.openxmlformats.org/drawingml/2006/main" name="AngleLinesVTI">
  <a:themeElements>
    <a:clrScheme name="AnalogousFromLightSeedLeftStep">
      <a:dk1>
        <a:srgbClr val="000000"/>
      </a:dk1>
      <a:lt1>
        <a:srgbClr val="FFFFFF"/>
      </a:lt1>
      <a:dk2>
        <a:srgbClr val="412427"/>
      </a:dk2>
      <a:lt2>
        <a:srgbClr val="E2E5E8"/>
      </a:lt2>
      <a:accent1>
        <a:srgbClr val="BC9C7A"/>
      </a:accent1>
      <a:accent2>
        <a:srgbClr val="BD817B"/>
      </a:accent2>
      <a:accent3>
        <a:srgbClr val="C993A5"/>
      </a:accent3>
      <a:accent4>
        <a:srgbClr val="BD7BAC"/>
      </a:accent4>
      <a:accent5>
        <a:srgbClr val="C193C9"/>
      </a:accent5>
      <a:accent6>
        <a:srgbClr val="977BBD"/>
      </a:accent6>
      <a:hlink>
        <a:srgbClr val="6084A9"/>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8011</TotalTime>
  <Words>2153</Words>
  <Application>Microsoft Office PowerPoint</Application>
  <PresentationFormat>Laiekraan</PresentationFormat>
  <Paragraphs>198</Paragraphs>
  <Slides>30</Slides>
  <Notes>17</Notes>
  <HiddenSlides>0</HiddenSlides>
  <MMClips>0</MMClips>
  <ScaleCrop>false</ScaleCrop>
  <HeadingPairs>
    <vt:vector size="6" baseType="variant">
      <vt:variant>
        <vt:lpstr>Kasutatud fondid</vt:lpstr>
      </vt:variant>
      <vt:variant>
        <vt:i4>5</vt:i4>
      </vt:variant>
      <vt:variant>
        <vt:lpstr>Kujundus</vt:lpstr>
      </vt:variant>
      <vt:variant>
        <vt:i4>1</vt:i4>
      </vt:variant>
      <vt:variant>
        <vt:lpstr>Slaidipealkirjad</vt:lpstr>
      </vt:variant>
      <vt:variant>
        <vt:i4>30</vt:i4>
      </vt:variant>
    </vt:vector>
  </HeadingPairs>
  <TitlesOfParts>
    <vt:vector size="36" baseType="lpstr">
      <vt:lpstr>Arial</vt:lpstr>
      <vt:lpstr>Calibri</vt:lpstr>
      <vt:lpstr>MArial-Bold</vt:lpstr>
      <vt:lpstr>Univers</vt:lpstr>
      <vt:lpstr>Univers Condensed Light</vt:lpstr>
      <vt:lpstr>AngleLinesVTI</vt:lpstr>
      <vt:lpstr>KONVERENTS  „TAASTUMISE TOETAMISE VÕIMALUSED“  21.-22.09.2021</vt:lpstr>
      <vt:lpstr>Teemad:</vt:lpstr>
      <vt:lpstr>CARe metoodika – kõikehõlmav käsitlus rehabilitatsioonile ja taastumisele</vt:lpstr>
      <vt:lpstr>CARe metoodika – kõikehõlmav käsitlus rehabilitatsioonile ja taastumisele</vt:lpstr>
      <vt:lpstr>CARe metoodika koolitajad Eestis 1999 - …:</vt:lpstr>
      <vt:lpstr>CARe metoodika koolitused Eestis: </vt:lpstr>
      <vt:lpstr>Raamatud, materjalid, rahvusvaheline kogukond</vt:lpstr>
      <vt:lpstr>Dirk den Hollander</vt:lpstr>
      <vt:lpstr>KONVERENTS  „TAASTUMISE TOETAMISE VÕIMALUSED“  21.-22.09.2021</vt:lpstr>
      <vt:lpstr>PowerPointi esitlus</vt:lpstr>
      <vt:lpstr>PowerPointi esitlus</vt:lpstr>
      <vt:lpstr>PowerPointi esitlus</vt:lpstr>
      <vt:lpstr>Kodud</vt:lpstr>
      <vt:lpstr>PowerPointi esitlus</vt:lpstr>
      <vt:lpstr>Taastumise toetamine CARe metoodikat kasutades</vt:lpstr>
      <vt:lpstr>Muutused klienditöös</vt:lpstr>
      <vt:lpstr>PowerPointi esitlus</vt:lpstr>
      <vt:lpstr>PowerPointi esitlus</vt:lpstr>
      <vt:lpstr>Elanikud  kogukonnas </vt:lpstr>
      <vt:lpstr>PowerPointi esitlus</vt:lpstr>
      <vt:lpstr>PowerPointi esitlus</vt:lpstr>
      <vt:lpstr>Klientide töötamine</vt:lpstr>
      <vt:lpstr>PowerPointi esitlus</vt:lpstr>
      <vt:lpstr>PowerPointi esitlus</vt:lpstr>
      <vt:lpstr>PowerPointi esitlus</vt:lpstr>
      <vt:lpstr>.</vt:lpstr>
      <vt:lpstr>TAASTUMINE ON VÕIMALIK!</vt:lpstr>
      <vt:lpstr>Harjutus</vt:lpstr>
      <vt:lpstr>Harjutus</vt:lpstr>
      <vt:lpstr>TAASTUMINE ON VÕIMALIK!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Taastumise konverents</dc:title>
  <dc:creator>Bert Kallas</dc:creator>
  <cp:lastModifiedBy>Karin Hanga</cp:lastModifiedBy>
  <cp:revision>29</cp:revision>
  <dcterms:created xsi:type="dcterms:W3CDTF">2021-09-06T19:07:42Z</dcterms:created>
  <dcterms:modified xsi:type="dcterms:W3CDTF">2021-09-24T07:22:35Z</dcterms:modified>
</cp:coreProperties>
</file>