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9" r:id="rId1"/>
  </p:sldMasterIdLst>
  <p:notesMasterIdLst>
    <p:notesMasterId r:id="rId40"/>
  </p:notesMasterIdLst>
  <p:sldIdLst>
    <p:sldId id="261" r:id="rId2"/>
    <p:sldId id="259" r:id="rId3"/>
    <p:sldId id="258" r:id="rId4"/>
    <p:sldId id="262" r:id="rId5"/>
    <p:sldId id="313" r:id="rId6"/>
    <p:sldId id="283" r:id="rId7"/>
    <p:sldId id="306" r:id="rId8"/>
    <p:sldId id="307" r:id="rId9"/>
    <p:sldId id="302" r:id="rId10"/>
    <p:sldId id="301" r:id="rId11"/>
    <p:sldId id="298" r:id="rId12"/>
    <p:sldId id="299" r:id="rId13"/>
    <p:sldId id="291" r:id="rId14"/>
    <p:sldId id="278" r:id="rId15"/>
    <p:sldId id="305" r:id="rId16"/>
    <p:sldId id="300" r:id="rId17"/>
    <p:sldId id="292" r:id="rId18"/>
    <p:sldId id="308" r:id="rId19"/>
    <p:sldId id="309" r:id="rId20"/>
    <p:sldId id="293" r:id="rId21"/>
    <p:sldId id="310" r:id="rId22"/>
    <p:sldId id="285" r:id="rId23"/>
    <p:sldId id="311" r:id="rId24"/>
    <p:sldId id="287" r:id="rId25"/>
    <p:sldId id="256" r:id="rId26"/>
    <p:sldId id="265" r:id="rId27"/>
    <p:sldId id="266" r:id="rId28"/>
    <p:sldId id="267" r:id="rId29"/>
    <p:sldId id="260" r:id="rId30"/>
    <p:sldId id="268" r:id="rId31"/>
    <p:sldId id="269" r:id="rId32"/>
    <p:sldId id="270" r:id="rId33"/>
    <p:sldId id="271" r:id="rId34"/>
    <p:sldId id="312" r:id="rId35"/>
    <p:sldId id="263" r:id="rId36"/>
    <p:sldId id="264" r:id="rId37"/>
    <p:sldId id="314" r:id="rId38"/>
    <p:sldId id="257" r:id="rId39"/>
  </p:sldIdLst>
  <p:sldSz cx="12192000" cy="6858000"/>
  <p:notesSz cx="6858000" cy="9144000"/>
  <p:defaultTextStyle>
    <a:defPPr>
      <a:defRPr lang="en-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B9B9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eskmine laad 2 – rõh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7197" autoAdjust="0"/>
  </p:normalViewPr>
  <p:slideViewPr>
    <p:cSldViewPr snapToGrid="0" snapToObjects="1">
      <p:cViewPr varScale="1">
        <p:scale>
          <a:sx n="45" d="100"/>
          <a:sy n="45" d="100"/>
        </p:scale>
        <p:origin x="872" y="4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3" d="100"/>
          <a:sy n="93" d="100"/>
        </p:scale>
        <p:origin x="2576" y="2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3CD68D-E50C-4D1E-8C00-0F7026E2D293}" type="doc">
      <dgm:prSet loTypeId="urn:microsoft.com/office/officeart/2005/8/layout/process1" loCatId="process" qsTypeId="urn:microsoft.com/office/officeart/2005/8/quickstyle/simple1" qsCatId="simple" csTypeId="urn:microsoft.com/office/officeart/2005/8/colors/accent1_2" csCatId="accent1" phldr="1"/>
      <dgm:spPr/>
    </dgm:pt>
    <dgm:pt modelId="{D824A56D-88B5-4B59-91FE-004083B1C4BB}">
      <dgm:prSet phldrT="[Tekst]" custT="1"/>
      <dgm:spPr>
        <a:solidFill>
          <a:schemeClr val="accent2"/>
        </a:solidFill>
      </dgm:spPr>
      <dgm:t>
        <a:bodyPr/>
        <a:lstStyle/>
        <a:p>
          <a:r>
            <a:rPr lang="et-EE" sz="3600" dirty="0"/>
            <a:t>Piloot-projekt 2018</a:t>
          </a:r>
        </a:p>
      </dgm:t>
    </dgm:pt>
    <dgm:pt modelId="{2355A2F6-7E2D-4A15-AAEA-2E12D07246E4}" type="parTrans" cxnId="{441B8567-C194-4087-9556-8CB7C8F82065}">
      <dgm:prSet/>
      <dgm:spPr/>
      <dgm:t>
        <a:bodyPr/>
        <a:lstStyle/>
        <a:p>
          <a:endParaRPr lang="et-EE"/>
        </a:p>
      </dgm:t>
    </dgm:pt>
    <dgm:pt modelId="{90CE87A4-52CA-419C-ACD2-C6AEC82365D4}" type="sibTrans" cxnId="{441B8567-C194-4087-9556-8CB7C8F82065}">
      <dgm:prSet/>
      <dgm:spPr/>
      <dgm:t>
        <a:bodyPr/>
        <a:lstStyle/>
        <a:p>
          <a:endParaRPr lang="et-EE"/>
        </a:p>
      </dgm:t>
    </dgm:pt>
    <dgm:pt modelId="{D67B33E7-6D30-44BA-B67F-170ABB7D9B6A}">
      <dgm:prSet phldrT="[Tekst]" custT="1"/>
      <dgm:spPr>
        <a:solidFill>
          <a:schemeClr val="accent2"/>
        </a:solidFill>
      </dgm:spPr>
      <dgm:t>
        <a:bodyPr/>
        <a:lstStyle/>
        <a:p>
          <a:r>
            <a:rPr lang="et-EE" sz="3600" dirty="0"/>
            <a:t>JK2 </a:t>
          </a:r>
          <a:r>
            <a:rPr lang="et-EE" sz="3600" dirty="0" err="1"/>
            <a:t>kooli-tused</a:t>
          </a:r>
          <a:r>
            <a:rPr lang="et-EE" sz="3600" dirty="0"/>
            <a:t> ja praktika 2018</a:t>
          </a:r>
        </a:p>
      </dgm:t>
    </dgm:pt>
    <dgm:pt modelId="{A7C3F4D8-A7B1-4EE9-A154-2DFEE3FF8698}" type="parTrans" cxnId="{8E1D960E-E1C8-4D6A-9017-B7D1F080DA76}">
      <dgm:prSet/>
      <dgm:spPr/>
      <dgm:t>
        <a:bodyPr/>
        <a:lstStyle/>
        <a:p>
          <a:endParaRPr lang="et-EE"/>
        </a:p>
      </dgm:t>
    </dgm:pt>
    <dgm:pt modelId="{001B98BD-9DA0-4BC3-A36E-3D175C61B7F4}" type="sibTrans" cxnId="{8E1D960E-E1C8-4D6A-9017-B7D1F080DA76}">
      <dgm:prSet/>
      <dgm:spPr/>
      <dgm:t>
        <a:bodyPr/>
        <a:lstStyle/>
        <a:p>
          <a:endParaRPr lang="et-EE"/>
        </a:p>
      </dgm:t>
    </dgm:pt>
    <dgm:pt modelId="{69812EDE-8B92-4CB8-94A0-ECB445EB3E16}">
      <dgm:prSet phldrT="[Tekst]" custT="1"/>
      <dgm:spPr>
        <a:solidFill>
          <a:schemeClr val="accent2"/>
        </a:solidFill>
      </dgm:spPr>
      <dgm:t>
        <a:bodyPr/>
        <a:lstStyle/>
        <a:p>
          <a:r>
            <a:rPr lang="et-EE" sz="3600" dirty="0"/>
            <a:t>Jätku-seminar </a:t>
          </a:r>
        </a:p>
        <a:p>
          <a:r>
            <a:rPr lang="et-EE" sz="3600" dirty="0"/>
            <a:t>2021</a:t>
          </a:r>
        </a:p>
      </dgm:t>
    </dgm:pt>
    <dgm:pt modelId="{D781C078-DA74-44BC-AB94-3011F88FF420}" type="parTrans" cxnId="{91E54170-BB62-44D0-BAA7-6A25E2E07819}">
      <dgm:prSet/>
      <dgm:spPr/>
      <dgm:t>
        <a:bodyPr/>
        <a:lstStyle/>
        <a:p>
          <a:endParaRPr lang="et-EE"/>
        </a:p>
      </dgm:t>
    </dgm:pt>
    <dgm:pt modelId="{C185E6B1-B429-4C18-8AE6-68C3F174BB30}" type="sibTrans" cxnId="{91E54170-BB62-44D0-BAA7-6A25E2E07819}">
      <dgm:prSet/>
      <dgm:spPr/>
      <dgm:t>
        <a:bodyPr/>
        <a:lstStyle/>
        <a:p>
          <a:endParaRPr lang="et-EE"/>
        </a:p>
      </dgm:t>
    </dgm:pt>
    <dgm:pt modelId="{3E312FDE-DBC3-4C52-851E-B3BF8F259367}">
      <dgm:prSet phldrT="[Tekst]" custT="1"/>
      <dgm:spPr>
        <a:solidFill>
          <a:schemeClr val="accent2"/>
        </a:solidFill>
      </dgm:spPr>
      <dgm:t>
        <a:bodyPr/>
        <a:lstStyle/>
        <a:p>
          <a:r>
            <a:rPr lang="et-EE" sz="3600" dirty="0"/>
            <a:t>JK1 </a:t>
          </a:r>
          <a:r>
            <a:rPr lang="et-EE" sz="3600" dirty="0" err="1"/>
            <a:t>kooli-tused</a:t>
          </a:r>
          <a:r>
            <a:rPr lang="et-EE" sz="3600" dirty="0"/>
            <a:t> ja </a:t>
          </a:r>
          <a:r>
            <a:rPr lang="et-EE" sz="3600" dirty="0" err="1"/>
            <a:t>prakti</a:t>
          </a:r>
          <a:endParaRPr lang="et-EE" sz="3600" dirty="0"/>
        </a:p>
        <a:p>
          <a:r>
            <a:rPr lang="et-EE" sz="3600" dirty="0"/>
            <a:t>ka 2021</a:t>
          </a:r>
        </a:p>
      </dgm:t>
    </dgm:pt>
    <dgm:pt modelId="{F8257A25-0BB4-45DF-B44E-D10B1128A793}" type="parTrans" cxnId="{1D044BE8-D818-41D6-BE1A-96F709E04621}">
      <dgm:prSet/>
      <dgm:spPr/>
      <dgm:t>
        <a:bodyPr/>
        <a:lstStyle/>
        <a:p>
          <a:endParaRPr lang="et-EE"/>
        </a:p>
      </dgm:t>
    </dgm:pt>
    <dgm:pt modelId="{352F41BC-44C4-4CDB-B2DC-9EDC0B367A0D}" type="sibTrans" cxnId="{1D044BE8-D818-41D6-BE1A-96F709E04621}">
      <dgm:prSet/>
      <dgm:spPr/>
      <dgm:t>
        <a:bodyPr/>
        <a:lstStyle/>
        <a:p>
          <a:endParaRPr lang="et-EE"/>
        </a:p>
      </dgm:t>
    </dgm:pt>
    <dgm:pt modelId="{FD578BA2-5D27-4F4F-8790-0600AD86F2E1}">
      <dgm:prSet phldrT="[Tekst]" custT="1"/>
      <dgm:spPr>
        <a:solidFill>
          <a:schemeClr val="accent2"/>
        </a:solidFill>
      </dgm:spPr>
      <dgm:t>
        <a:bodyPr/>
        <a:lstStyle/>
        <a:p>
          <a:r>
            <a:rPr lang="et-EE" sz="3600" dirty="0" err="1"/>
            <a:t>Sise-koolitajate</a:t>
          </a:r>
          <a:r>
            <a:rPr lang="et-EE" sz="3600" dirty="0"/>
            <a:t> </a:t>
          </a:r>
          <a:r>
            <a:rPr lang="et-EE" sz="3600" dirty="0" err="1"/>
            <a:t>välja-õpe</a:t>
          </a:r>
          <a:r>
            <a:rPr lang="et-EE" sz="3600" dirty="0"/>
            <a:t> </a:t>
          </a:r>
        </a:p>
        <a:p>
          <a:r>
            <a:rPr lang="et-EE" sz="3600" dirty="0"/>
            <a:t>2021</a:t>
          </a:r>
        </a:p>
      </dgm:t>
    </dgm:pt>
    <dgm:pt modelId="{C7203A57-9405-4CDD-9AFF-084A694E084E}" type="parTrans" cxnId="{2DC3A36A-DBB9-4C78-9223-EE96548500A5}">
      <dgm:prSet/>
      <dgm:spPr/>
      <dgm:t>
        <a:bodyPr/>
        <a:lstStyle/>
        <a:p>
          <a:endParaRPr lang="et-EE"/>
        </a:p>
      </dgm:t>
    </dgm:pt>
    <dgm:pt modelId="{89E7B4CC-FAA7-4A8E-91C7-E96DDA929E4B}" type="sibTrans" cxnId="{2DC3A36A-DBB9-4C78-9223-EE96548500A5}">
      <dgm:prSet/>
      <dgm:spPr/>
      <dgm:t>
        <a:bodyPr/>
        <a:lstStyle/>
        <a:p>
          <a:endParaRPr lang="et-EE"/>
        </a:p>
      </dgm:t>
    </dgm:pt>
    <dgm:pt modelId="{CF9B549B-AA06-4E1D-9B58-2B9A77642AF5}">
      <dgm:prSet custT="1"/>
      <dgm:spPr>
        <a:solidFill>
          <a:schemeClr val="accent2"/>
        </a:solidFill>
      </dgm:spPr>
      <dgm:t>
        <a:bodyPr/>
        <a:lstStyle/>
        <a:p>
          <a:r>
            <a:rPr lang="et-EE" sz="3600" dirty="0"/>
            <a:t>Töö-keskse nõustamise metoodika </a:t>
          </a:r>
        </a:p>
        <a:p>
          <a:r>
            <a:rPr lang="et-EE" sz="3600" dirty="0"/>
            <a:t>2019</a:t>
          </a:r>
        </a:p>
      </dgm:t>
    </dgm:pt>
    <dgm:pt modelId="{85042F6A-D57A-4D28-B5FB-F6B4389852FE}" type="parTrans" cxnId="{A97377CB-A389-4835-B1BC-B88C3387F358}">
      <dgm:prSet/>
      <dgm:spPr/>
      <dgm:t>
        <a:bodyPr/>
        <a:lstStyle/>
        <a:p>
          <a:endParaRPr lang="et-EE"/>
        </a:p>
      </dgm:t>
    </dgm:pt>
    <dgm:pt modelId="{2BDDD031-5E75-42E0-86D4-BF420BE042A3}" type="sibTrans" cxnId="{A97377CB-A389-4835-B1BC-B88C3387F358}">
      <dgm:prSet/>
      <dgm:spPr/>
      <dgm:t>
        <a:bodyPr/>
        <a:lstStyle/>
        <a:p>
          <a:endParaRPr lang="et-EE"/>
        </a:p>
      </dgm:t>
    </dgm:pt>
    <dgm:pt modelId="{3399496B-FB3A-4C56-9ABB-2F1F68734EAA}" type="pres">
      <dgm:prSet presAssocID="{513CD68D-E50C-4D1E-8C00-0F7026E2D293}" presName="Name0" presStyleCnt="0">
        <dgm:presLayoutVars>
          <dgm:dir/>
          <dgm:resizeHandles val="exact"/>
        </dgm:presLayoutVars>
      </dgm:prSet>
      <dgm:spPr/>
    </dgm:pt>
    <dgm:pt modelId="{51E8DE12-C4DF-4752-B3E9-EF0F716A79C8}" type="pres">
      <dgm:prSet presAssocID="{D824A56D-88B5-4B59-91FE-004083B1C4BB}" presName="node" presStyleLbl="node1" presStyleIdx="0" presStyleCnt="6" custScaleX="175461" custScaleY="131231" custLinFactNeighborX="-1231" custLinFactNeighborY="391">
        <dgm:presLayoutVars>
          <dgm:bulletEnabled val="1"/>
        </dgm:presLayoutVars>
      </dgm:prSet>
      <dgm:spPr/>
    </dgm:pt>
    <dgm:pt modelId="{E4BC70A1-B539-46CA-BD6C-5BCFD0AA6176}" type="pres">
      <dgm:prSet presAssocID="{90CE87A4-52CA-419C-ACD2-C6AEC82365D4}" presName="sibTrans" presStyleLbl="sibTrans2D1" presStyleIdx="0" presStyleCnt="5"/>
      <dgm:spPr/>
    </dgm:pt>
    <dgm:pt modelId="{C5A7BA3E-D6ED-4911-B4D3-B9D0BC1E9CE4}" type="pres">
      <dgm:prSet presAssocID="{90CE87A4-52CA-419C-ACD2-C6AEC82365D4}" presName="connectorText" presStyleLbl="sibTrans2D1" presStyleIdx="0" presStyleCnt="5"/>
      <dgm:spPr/>
    </dgm:pt>
    <dgm:pt modelId="{AB48872A-5C45-4247-A311-9612D89AB4EC}" type="pres">
      <dgm:prSet presAssocID="{D67B33E7-6D30-44BA-B67F-170ABB7D9B6A}" presName="node" presStyleLbl="node1" presStyleIdx="1" presStyleCnt="6" custScaleX="160404" custScaleY="131231" custLinFactNeighborX="9022" custLinFactNeighborY="12128">
        <dgm:presLayoutVars>
          <dgm:bulletEnabled val="1"/>
        </dgm:presLayoutVars>
      </dgm:prSet>
      <dgm:spPr/>
    </dgm:pt>
    <dgm:pt modelId="{6F40032F-54FA-469D-A8E8-FF070E632D7A}" type="pres">
      <dgm:prSet presAssocID="{001B98BD-9DA0-4BC3-A36E-3D175C61B7F4}" presName="sibTrans" presStyleLbl="sibTrans2D1" presStyleIdx="1" presStyleCnt="5"/>
      <dgm:spPr/>
    </dgm:pt>
    <dgm:pt modelId="{CBDAA7B8-6AC2-4800-A39D-1161FC92BA16}" type="pres">
      <dgm:prSet presAssocID="{001B98BD-9DA0-4BC3-A36E-3D175C61B7F4}" presName="connectorText" presStyleLbl="sibTrans2D1" presStyleIdx="1" presStyleCnt="5"/>
      <dgm:spPr/>
    </dgm:pt>
    <dgm:pt modelId="{083A3E3E-9299-4B62-A913-FA578A7A900B}" type="pres">
      <dgm:prSet presAssocID="{CF9B549B-AA06-4E1D-9B58-2B9A77642AF5}" presName="node" presStyleLbl="node1" presStyleIdx="2" presStyleCnt="6" custScaleX="176133" custScaleY="134714" custLinFactNeighborX="7477" custLinFactNeighborY="11671">
        <dgm:presLayoutVars>
          <dgm:bulletEnabled val="1"/>
        </dgm:presLayoutVars>
      </dgm:prSet>
      <dgm:spPr/>
    </dgm:pt>
    <dgm:pt modelId="{95FE2A41-7DA8-4197-8678-64E2DC6D6936}" type="pres">
      <dgm:prSet presAssocID="{2BDDD031-5E75-42E0-86D4-BF420BE042A3}" presName="sibTrans" presStyleLbl="sibTrans2D1" presStyleIdx="2" presStyleCnt="5"/>
      <dgm:spPr/>
    </dgm:pt>
    <dgm:pt modelId="{EF1184B0-E329-41B1-9DBE-C84A9BAD439D}" type="pres">
      <dgm:prSet presAssocID="{2BDDD031-5E75-42E0-86D4-BF420BE042A3}" presName="connectorText" presStyleLbl="sibTrans2D1" presStyleIdx="2" presStyleCnt="5"/>
      <dgm:spPr/>
    </dgm:pt>
    <dgm:pt modelId="{4BFF975A-3AA9-4006-ABBD-2EAA56342A35}" type="pres">
      <dgm:prSet presAssocID="{69812EDE-8B92-4CB8-94A0-ECB445EB3E16}" presName="node" presStyleLbl="node1" presStyleIdx="3" presStyleCnt="6" custScaleX="180756" custScaleY="136593" custLinFactNeighborX="-2611" custLinFactNeighborY="12398">
        <dgm:presLayoutVars>
          <dgm:bulletEnabled val="1"/>
        </dgm:presLayoutVars>
      </dgm:prSet>
      <dgm:spPr/>
    </dgm:pt>
    <dgm:pt modelId="{7738494C-963B-4EBB-96EA-EB217397EAA0}" type="pres">
      <dgm:prSet presAssocID="{C185E6B1-B429-4C18-8AE6-68C3F174BB30}" presName="sibTrans" presStyleLbl="sibTrans2D1" presStyleIdx="3" presStyleCnt="5" custLinFactNeighborX="-6099" custLinFactNeighborY="-7576"/>
      <dgm:spPr/>
    </dgm:pt>
    <dgm:pt modelId="{9DD5E902-87E8-4DDF-99BD-854335C98715}" type="pres">
      <dgm:prSet presAssocID="{C185E6B1-B429-4C18-8AE6-68C3F174BB30}" presName="connectorText" presStyleLbl="sibTrans2D1" presStyleIdx="3" presStyleCnt="5"/>
      <dgm:spPr/>
    </dgm:pt>
    <dgm:pt modelId="{F2099F64-487D-47D8-9B70-6A687E5650B1}" type="pres">
      <dgm:prSet presAssocID="{3E312FDE-DBC3-4C52-851E-B3BF8F259367}" presName="node" presStyleLbl="node1" presStyleIdx="4" presStyleCnt="6" custScaleX="175945" custScaleY="134700" custLinFactNeighborX="-5463" custLinFactNeighborY="12716">
        <dgm:presLayoutVars>
          <dgm:bulletEnabled val="1"/>
        </dgm:presLayoutVars>
      </dgm:prSet>
      <dgm:spPr/>
    </dgm:pt>
    <dgm:pt modelId="{1D51376F-116D-43DF-B4C4-97B5B90490CC}" type="pres">
      <dgm:prSet presAssocID="{352F41BC-44C4-4CDB-B2DC-9EDC0B367A0D}" presName="sibTrans" presStyleLbl="sibTrans2D1" presStyleIdx="4" presStyleCnt="5"/>
      <dgm:spPr/>
    </dgm:pt>
    <dgm:pt modelId="{3791A6AA-2CFC-4BD1-865E-E759E2849ED4}" type="pres">
      <dgm:prSet presAssocID="{352F41BC-44C4-4CDB-B2DC-9EDC0B367A0D}" presName="connectorText" presStyleLbl="sibTrans2D1" presStyleIdx="4" presStyleCnt="5"/>
      <dgm:spPr/>
    </dgm:pt>
    <dgm:pt modelId="{C4AD560B-048B-48DA-978C-16859BAB6D09}" type="pres">
      <dgm:prSet presAssocID="{FD578BA2-5D27-4F4F-8790-0600AD86F2E1}" presName="node" presStyleLbl="node1" presStyleIdx="5" presStyleCnt="6" custScaleX="172215" custScaleY="136469" custLinFactNeighborX="-15498" custLinFactNeighborY="10801">
        <dgm:presLayoutVars>
          <dgm:bulletEnabled val="1"/>
        </dgm:presLayoutVars>
      </dgm:prSet>
      <dgm:spPr/>
    </dgm:pt>
  </dgm:ptLst>
  <dgm:cxnLst>
    <dgm:cxn modelId="{8E1D960E-E1C8-4D6A-9017-B7D1F080DA76}" srcId="{513CD68D-E50C-4D1E-8C00-0F7026E2D293}" destId="{D67B33E7-6D30-44BA-B67F-170ABB7D9B6A}" srcOrd="1" destOrd="0" parTransId="{A7C3F4D8-A7B1-4EE9-A154-2DFEE3FF8698}" sibTransId="{001B98BD-9DA0-4BC3-A36E-3D175C61B7F4}"/>
    <dgm:cxn modelId="{5E835A1E-9D4F-47B8-A08C-3253A4DF028A}" type="presOf" srcId="{D67B33E7-6D30-44BA-B67F-170ABB7D9B6A}" destId="{AB48872A-5C45-4247-A311-9612D89AB4EC}" srcOrd="0" destOrd="0" presId="urn:microsoft.com/office/officeart/2005/8/layout/process1"/>
    <dgm:cxn modelId="{DC35D72C-780C-4CCB-A663-2BF9C7FC99C1}" type="presOf" srcId="{001B98BD-9DA0-4BC3-A36E-3D175C61B7F4}" destId="{6F40032F-54FA-469D-A8E8-FF070E632D7A}" srcOrd="0" destOrd="0" presId="urn:microsoft.com/office/officeart/2005/8/layout/process1"/>
    <dgm:cxn modelId="{D401595B-9768-4E1A-9939-6FE53C4004BA}" type="presOf" srcId="{001B98BD-9DA0-4BC3-A36E-3D175C61B7F4}" destId="{CBDAA7B8-6AC2-4800-A39D-1161FC92BA16}" srcOrd="1" destOrd="0" presId="urn:microsoft.com/office/officeart/2005/8/layout/process1"/>
    <dgm:cxn modelId="{441B8567-C194-4087-9556-8CB7C8F82065}" srcId="{513CD68D-E50C-4D1E-8C00-0F7026E2D293}" destId="{D824A56D-88B5-4B59-91FE-004083B1C4BB}" srcOrd="0" destOrd="0" parTransId="{2355A2F6-7E2D-4A15-AAEA-2E12D07246E4}" sibTransId="{90CE87A4-52CA-419C-ACD2-C6AEC82365D4}"/>
    <dgm:cxn modelId="{2DC3A36A-DBB9-4C78-9223-EE96548500A5}" srcId="{513CD68D-E50C-4D1E-8C00-0F7026E2D293}" destId="{FD578BA2-5D27-4F4F-8790-0600AD86F2E1}" srcOrd="5" destOrd="0" parTransId="{C7203A57-9405-4CDD-9AFF-084A694E084E}" sibTransId="{89E7B4CC-FAA7-4A8E-91C7-E96DDA929E4B}"/>
    <dgm:cxn modelId="{10D8FB4F-13EF-4A89-AE23-AB9D5AF81770}" type="presOf" srcId="{FD578BA2-5D27-4F4F-8790-0600AD86F2E1}" destId="{C4AD560B-048B-48DA-978C-16859BAB6D09}" srcOrd="0" destOrd="0" presId="urn:microsoft.com/office/officeart/2005/8/layout/process1"/>
    <dgm:cxn modelId="{91E54170-BB62-44D0-BAA7-6A25E2E07819}" srcId="{513CD68D-E50C-4D1E-8C00-0F7026E2D293}" destId="{69812EDE-8B92-4CB8-94A0-ECB445EB3E16}" srcOrd="3" destOrd="0" parTransId="{D781C078-DA74-44BC-AB94-3011F88FF420}" sibTransId="{C185E6B1-B429-4C18-8AE6-68C3F174BB30}"/>
    <dgm:cxn modelId="{97145654-C1F2-48B9-9828-E6CEFE415AA7}" type="presOf" srcId="{2BDDD031-5E75-42E0-86D4-BF420BE042A3}" destId="{EF1184B0-E329-41B1-9DBE-C84A9BAD439D}" srcOrd="1" destOrd="0" presId="urn:microsoft.com/office/officeart/2005/8/layout/process1"/>
    <dgm:cxn modelId="{614D0076-8A7E-4D7F-9BC5-04855B059C30}" type="presOf" srcId="{C185E6B1-B429-4C18-8AE6-68C3F174BB30}" destId="{7738494C-963B-4EBB-96EA-EB217397EAA0}" srcOrd="0" destOrd="0" presId="urn:microsoft.com/office/officeart/2005/8/layout/process1"/>
    <dgm:cxn modelId="{6738A777-3DF4-4DEE-98CE-8293A701572E}" type="presOf" srcId="{2BDDD031-5E75-42E0-86D4-BF420BE042A3}" destId="{95FE2A41-7DA8-4197-8678-64E2DC6D6936}" srcOrd="0" destOrd="0" presId="urn:microsoft.com/office/officeart/2005/8/layout/process1"/>
    <dgm:cxn modelId="{29284978-C9FE-439F-934F-189503F079B5}" type="presOf" srcId="{D824A56D-88B5-4B59-91FE-004083B1C4BB}" destId="{51E8DE12-C4DF-4752-B3E9-EF0F716A79C8}" srcOrd="0" destOrd="0" presId="urn:microsoft.com/office/officeart/2005/8/layout/process1"/>
    <dgm:cxn modelId="{9436E55A-7504-4AC0-8E84-9F9855221CDD}" type="presOf" srcId="{90CE87A4-52CA-419C-ACD2-C6AEC82365D4}" destId="{C5A7BA3E-D6ED-4911-B4D3-B9D0BC1E9CE4}" srcOrd="1" destOrd="0" presId="urn:microsoft.com/office/officeart/2005/8/layout/process1"/>
    <dgm:cxn modelId="{57E5EE7A-8766-48CD-BF67-5EDF4797397F}" type="presOf" srcId="{C185E6B1-B429-4C18-8AE6-68C3F174BB30}" destId="{9DD5E902-87E8-4DDF-99BD-854335C98715}" srcOrd="1" destOrd="0" presId="urn:microsoft.com/office/officeart/2005/8/layout/process1"/>
    <dgm:cxn modelId="{C7A88A85-381B-4F01-B8E8-3B5E4A85E955}" type="presOf" srcId="{352F41BC-44C4-4CDB-B2DC-9EDC0B367A0D}" destId="{3791A6AA-2CFC-4BD1-865E-E759E2849ED4}" srcOrd="1" destOrd="0" presId="urn:microsoft.com/office/officeart/2005/8/layout/process1"/>
    <dgm:cxn modelId="{BC402C8A-2878-45D6-9CCE-781DA646DE31}" type="presOf" srcId="{CF9B549B-AA06-4E1D-9B58-2B9A77642AF5}" destId="{083A3E3E-9299-4B62-A913-FA578A7A900B}" srcOrd="0" destOrd="0" presId="urn:microsoft.com/office/officeart/2005/8/layout/process1"/>
    <dgm:cxn modelId="{C3A0858B-DA85-4BCA-B76F-F2F062D9C051}" type="presOf" srcId="{3E312FDE-DBC3-4C52-851E-B3BF8F259367}" destId="{F2099F64-487D-47D8-9B70-6A687E5650B1}" srcOrd="0" destOrd="0" presId="urn:microsoft.com/office/officeart/2005/8/layout/process1"/>
    <dgm:cxn modelId="{455EC1AB-8C37-4473-B570-8B632E0E51D0}" type="presOf" srcId="{513CD68D-E50C-4D1E-8C00-0F7026E2D293}" destId="{3399496B-FB3A-4C56-9ABB-2F1F68734EAA}" srcOrd="0" destOrd="0" presId="urn:microsoft.com/office/officeart/2005/8/layout/process1"/>
    <dgm:cxn modelId="{88D323C9-2740-473A-879D-0A082178CC2D}" type="presOf" srcId="{90CE87A4-52CA-419C-ACD2-C6AEC82365D4}" destId="{E4BC70A1-B539-46CA-BD6C-5BCFD0AA6176}" srcOrd="0" destOrd="0" presId="urn:microsoft.com/office/officeart/2005/8/layout/process1"/>
    <dgm:cxn modelId="{A97377CB-A389-4835-B1BC-B88C3387F358}" srcId="{513CD68D-E50C-4D1E-8C00-0F7026E2D293}" destId="{CF9B549B-AA06-4E1D-9B58-2B9A77642AF5}" srcOrd="2" destOrd="0" parTransId="{85042F6A-D57A-4D28-B5FB-F6B4389852FE}" sibTransId="{2BDDD031-5E75-42E0-86D4-BF420BE042A3}"/>
    <dgm:cxn modelId="{306C2FCF-0EF5-47E2-AC10-929B6671E83E}" type="presOf" srcId="{352F41BC-44C4-4CDB-B2DC-9EDC0B367A0D}" destId="{1D51376F-116D-43DF-B4C4-97B5B90490CC}" srcOrd="0" destOrd="0" presId="urn:microsoft.com/office/officeart/2005/8/layout/process1"/>
    <dgm:cxn modelId="{1D044BE8-D818-41D6-BE1A-96F709E04621}" srcId="{513CD68D-E50C-4D1E-8C00-0F7026E2D293}" destId="{3E312FDE-DBC3-4C52-851E-B3BF8F259367}" srcOrd="4" destOrd="0" parTransId="{F8257A25-0BB4-45DF-B44E-D10B1128A793}" sibTransId="{352F41BC-44C4-4CDB-B2DC-9EDC0B367A0D}"/>
    <dgm:cxn modelId="{303A42F0-166D-4D33-B90F-B7ECE1263A4B}" type="presOf" srcId="{69812EDE-8B92-4CB8-94A0-ECB445EB3E16}" destId="{4BFF975A-3AA9-4006-ABBD-2EAA56342A35}" srcOrd="0" destOrd="0" presId="urn:microsoft.com/office/officeart/2005/8/layout/process1"/>
    <dgm:cxn modelId="{1B174D83-BB08-4B12-953A-B2EF1AF17646}" type="presParOf" srcId="{3399496B-FB3A-4C56-9ABB-2F1F68734EAA}" destId="{51E8DE12-C4DF-4752-B3E9-EF0F716A79C8}" srcOrd="0" destOrd="0" presId="urn:microsoft.com/office/officeart/2005/8/layout/process1"/>
    <dgm:cxn modelId="{7478BE6F-A26E-43B7-B381-F11359DBCE34}" type="presParOf" srcId="{3399496B-FB3A-4C56-9ABB-2F1F68734EAA}" destId="{E4BC70A1-B539-46CA-BD6C-5BCFD0AA6176}" srcOrd="1" destOrd="0" presId="urn:microsoft.com/office/officeart/2005/8/layout/process1"/>
    <dgm:cxn modelId="{59EE1CC3-56D3-4693-8855-8A5E73776BBD}" type="presParOf" srcId="{E4BC70A1-B539-46CA-BD6C-5BCFD0AA6176}" destId="{C5A7BA3E-D6ED-4911-B4D3-B9D0BC1E9CE4}" srcOrd="0" destOrd="0" presId="urn:microsoft.com/office/officeart/2005/8/layout/process1"/>
    <dgm:cxn modelId="{A4B28158-FA4F-4E68-88CB-98CDB62B8746}" type="presParOf" srcId="{3399496B-FB3A-4C56-9ABB-2F1F68734EAA}" destId="{AB48872A-5C45-4247-A311-9612D89AB4EC}" srcOrd="2" destOrd="0" presId="urn:microsoft.com/office/officeart/2005/8/layout/process1"/>
    <dgm:cxn modelId="{73BB8446-63CA-4CE1-A286-2F65DFD92F1F}" type="presParOf" srcId="{3399496B-FB3A-4C56-9ABB-2F1F68734EAA}" destId="{6F40032F-54FA-469D-A8E8-FF070E632D7A}" srcOrd="3" destOrd="0" presId="urn:microsoft.com/office/officeart/2005/8/layout/process1"/>
    <dgm:cxn modelId="{BFB875BC-D643-45EF-B071-86AE77998FDA}" type="presParOf" srcId="{6F40032F-54FA-469D-A8E8-FF070E632D7A}" destId="{CBDAA7B8-6AC2-4800-A39D-1161FC92BA16}" srcOrd="0" destOrd="0" presId="urn:microsoft.com/office/officeart/2005/8/layout/process1"/>
    <dgm:cxn modelId="{8E3B2C73-AEDF-474F-9BEF-C347F10AB982}" type="presParOf" srcId="{3399496B-FB3A-4C56-9ABB-2F1F68734EAA}" destId="{083A3E3E-9299-4B62-A913-FA578A7A900B}" srcOrd="4" destOrd="0" presId="urn:microsoft.com/office/officeart/2005/8/layout/process1"/>
    <dgm:cxn modelId="{08D40A55-3611-4805-929C-C39BCC09584D}" type="presParOf" srcId="{3399496B-FB3A-4C56-9ABB-2F1F68734EAA}" destId="{95FE2A41-7DA8-4197-8678-64E2DC6D6936}" srcOrd="5" destOrd="0" presId="urn:microsoft.com/office/officeart/2005/8/layout/process1"/>
    <dgm:cxn modelId="{71D1BCCD-EA68-46C2-9DB0-8BC38428E047}" type="presParOf" srcId="{95FE2A41-7DA8-4197-8678-64E2DC6D6936}" destId="{EF1184B0-E329-41B1-9DBE-C84A9BAD439D}" srcOrd="0" destOrd="0" presId="urn:microsoft.com/office/officeart/2005/8/layout/process1"/>
    <dgm:cxn modelId="{388DBEB9-AE20-4F6E-9610-DD994781F9D8}" type="presParOf" srcId="{3399496B-FB3A-4C56-9ABB-2F1F68734EAA}" destId="{4BFF975A-3AA9-4006-ABBD-2EAA56342A35}" srcOrd="6" destOrd="0" presId="urn:microsoft.com/office/officeart/2005/8/layout/process1"/>
    <dgm:cxn modelId="{29E28568-B50A-4197-B4A0-A7ED7F74566D}" type="presParOf" srcId="{3399496B-FB3A-4C56-9ABB-2F1F68734EAA}" destId="{7738494C-963B-4EBB-96EA-EB217397EAA0}" srcOrd="7" destOrd="0" presId="urn:microsoft.com/office/officeart/2005/8/layout/process1"/>
    <dgm:cxn modelId="{45814174-7064-4991-A40D-C9BD7411C71B}" type="presParOf" srcId="{7738494C-963B-4EBB-96EA-EB217397EAA0}" destId="{9DD5E902-87E8-4DDF-99BD-854335C98715}" srcOrd="0" destOrd="0" presId="urn:microsoft.com/office/officeart/2005/8/layout/process1"/>
    <dgm:cxn modelId="{76B79CF0-BC1B-49E2-B9AF-0D67464B4F84}" type="presParOf" srcId="{3399496B-FB3A-4C56-9ABB-2F1F68734EAA}" destId="{F2099F64-487D-47D8-9B70-6A687E5650B1}" srcOrd="8" destOrd="0" presId="urn:microsoft.com/office/officeart/2005/8/layout/process1"/>
    <dgm:cxn modelId="{B7DD42E5-9861-426C-8922-282BA1C012DE}" type="presParOf" srcId="{3399496B-FB3A-4C56-9ABB-2F1F68734EAA}" destId="{1D51376F-116D-43DF-B4C4-97B5B90490CC}" srcOrd="9" destOrd="0" presId="urn:microsoft.com/office/officeart/2005/8/layout/process1"/>
    <dgm:cxn modelId="{55240761-FC7E-4D73-9B33-35ECA12D0DE6}" type="presParOf" srcId="{1D51376F-116D-43DF-B4C4-97B5B90490CC}" destId="{3791A6AA-2CFC-4BD1-865E-E759E2849ED4}" srcOrd="0" destOrd="0" presId="urn:microsoft.com/office/officeart/2005/8/layout/process1"/>
    <dgm:cxn modelId="{74892CBA-D6F9-4DD2-BC22-C6E865C7AB1F}" type="presParOf" srcId="{3399496B-FB3A-4C56-9ABB-2F1F68734EAA}" destId="{C4AD560B-048B-48DA-978C-16859BAB6D09}"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E8DE12-C4DF-4752-B3E9-EF0F716A79C8}">
      <dsp:nvSpPr>
        <dsp:cNvPr id="0" name=""/>
        <dsp:cNvSpPr/>
      </dsp:nvSpPr>
      <dsp:spPr>
        <a:xfrm>
          <a:off x="2378" y="0"/>
          <a:ext cx="1584782" cy="4792152"/>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t-EE" sz="3600" kern="1200" dirty="0"/>
            <a:t>Piloot-projekt 2018</a:t>
          </a:r>
        </a:p>
      </dsp:txBody>
      <dsp:txXfrm>
        <a:off x="48795" y="46417"/>
        <a:ext cx="1491948" cy="4699318"/>
      </dsp:txXfrm>
    </dsp:sp>
    <dsp:sp modelId="{E4BC70A1-B539-46CA-BD6C-5BCFD0AA6176}">
      <dsp:nvSpPr>
        <dsp:cNvPr id="0" name=""/>
        <dsp:cNvSpPr/>
      </dsp:nvSpPr>
      <dsp:spPr>
        <a:xfrm>
          <a:off x="1686742" y="2284077"/>
          <a:ext cx="211113" cy="2239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t-EE" sz="900" kern="1200"/>
        </a:p>
      </dsp:txBody>
      <dsp:txXfrm>
        <a:off x="1686742" y="2328876"/>
        <a:ext cx="147779" cy="134398"/>
      </dsp:txXfrm>
    </dsp:sp>
    <dsp:sp modelId="{AB48872A-5C45-4247-A311-9612D89AB4EC}">
      <dsp:nvSpPr>
        <dsp:cNvPr id="0" name=""/>
        <dsp:cNvSpPr/>
      </dsp:nvSpPr>
      <dsp:spPr>
        <a:xfrm>
          <a:off x="1985487" y="0"/>
          <a:ext cx="1448786" cy="4792152"/>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t-EE" sz="3600" kern="1200" dirty="0"/>
            <a:t>JK2 </a:t>
          </a:r>
          <a:r>
            <a:rPr lang="et-EE" sz="3600" kern="1200" dirty="0" err="1"/>
            <a:t>kooli-tused</a:t>
          </a:r>
          <a:r>
            <a:rPr lang="et-EE" sz="3600" kern="1200" dirty="0"/>
            <a:t> ja praktika 2018</a:t>
          </a:r>
        </a:p>
      </dsp:txBody>
      <dsp:txXfrm>
        <a:off x="2027920" y="42433"/>
        <a:ext cx="1363920" cy="4707286"/>
      </dsp:txXfrm>
    </dsp:sp>
    <dsp:sp modelId="{6F40032F-54FA-469D-A8E8-FF070E632D7A}">
      <dsp:nvSpPr>
        <dsp:cNvPr id="0" name=""/>
        <dsp:cNvSpPr/>
      </dsp:nvSpPr>
      <dsp:spPr>
        <a:xfrm>
          <a:off x="3523199" y="2284077"/>
          <a:ext cx="188522" cy="2239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t-EE" sz="900" kern="1200"/>
        </a:p>
      </dsp:txBody>
      <dsp:txXfrm>
        <a:off x="3523199" y="2328876"/>
        <a:ext cx="131965" cy="134398"/>
      </dsp:txXfrm>
    </dsp:sp>
    <dsp:sp modelId="{083A3E3E-9299-4B62-A913-FA578A7A900B}">
      <dsp:nvSpPr>
        <dsp:cNvPr id="0" name=""/>
        <dsp:cNvSpPr/>
      </dsp:nvSpPr>
      <dsp:spPr>
        <a:xfrm>
          <a:off x="3789976" y="-63594"/>
          <a:ext cx="1590852" cy="4919340"/>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t-EE" sz="3600" kern="1200" dirty="0"/>
            <a:t>Töö-keskse nõustamise metoodika </a:t>
          </a:r>
        </a:p>
        <a:p>
          <a:pPr marL="0" lvl="0" indent="0" algn="ctr" defTabSz="1600200">
            <a:lnSpc>
              <a:spcPct val="90000"/>
            </a:lnSpc>
            <a:spcBef>
              <a:spcPct val="0"/>
            </a:spcBef>
            <a:spcAft>
              <a:spcPct val="35000"/>
            </a:spcAft>
            <a:buNone/>
          </a:pPr>
          <a:r>
            <a:rPr lang="et-EE" sz="3600" kern="1200" dirty="0"/>
            <a:t>2019</a:t>
          </a:r>
        </a:p>
      </dsp:txBody>
      <dsp:txXfrm>
        <a:off x="3836570" y="-17000"/>
        <a:ext cx="1497664" cy="4826152"/>
      </dsp:txXfrm>
    </dsp:sp>
    <dsp:sp modelId="{95FE2A41-7DA8-4197-8678-64E2DC6D6936}">
      <dsp:nvSpPr>
        <dsp:cNvPr id="0" name=""/>
        <dsp:cNvSpPr/>
      </dsp:nvSpPr>
      <dsp:spPr>
        <a:xfrm>
          <a:off x="5462037" y="2284077"/>
          <a:ext cx="172164" cy="2239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t-EE" sz="900" kern="1200"/>
        </a:p>
      </dsp:txBody>
      <dsp:txXfrm>
        <a:off x="5462037" y="2328876"/>
        <a:ext cx="120515" cy="134398"/>
      </dsp:txXfrm>
    </dsp:sp>
    <dsp:sp modelId="{4BFF975A-3AA9-4006-ABBD-2EAA56342A35}">
      <dsp:nvSpPr>
        <dsp:cNvPr id="0" name=""/>
        <dsp:cNvSpPr/>
      </dsp:nvSpPr>
      <dsp:spPr>
        <a:xfrm>
          <a:off x="5705666" y="-97901"/>
          <a:ext cx="1632607" cy="4987955"/>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t-EE" sz="3600" kern="1200" dirty="0"/>
            <a:t>Jätku-seminar </a:t>
          </a:r>
        </a:p>
        <a:p>
          <a:pPr marL="0" lvl="0" indent="0" algn="ctr" defTabSz="1600200">
            <a:lnSpc>
              <a:spcPct val="90000"/>
            </a:lnSpc>
            <a:spcBef>
              <a:spcPct val="0"/>
            </a:spcBef>
            <a:spcAft>
              <a:spcPct val="35000"/>
            </a:spcAft>
            <a:buNone/>
          </a:pPr>
          <a:r>
            <a:rPr lang="et-EE" sz="3600" kern="1200" dirty="0"/>
            <a:t>2021</a:t>
          </a:r>
        </a:p>
      </dsp:txBody>
      <dsp:txXfrm>
        <a:off x="5753483" y="-50084"/>
        <a:ext cx="1536973" cy="4892321"/>
      </dsp:txXfrm>
    </dsp:sp>
    <dsp:sp modelId="{7738494C-963B-4EBB-96EA-EB217397EAA0}">
      <dsp:nvSpPr>
        <dsp:cNvPr id="0" name=""/>
        <dsp:cNvSpPr/>
      </dsp:nvSpPr>
      <dsp:spPr>
        <a:xfrm>
          <a:off x="7414673" y="2267107"/>
          <a:ext cx="186019" cy="2239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t-EE" sz="900" kern="1200"/>
        </a:p>
      </dsp:txBody>
      <dsp:txXfrm>
        <a:off x="7414673" y="2311906"/>
        <a:ext cx="130213" cy="134398"/>
      </dsp:txXfrm>
    </dsp:sp>
    <dsp:sp modelId="{F2099F64-487D-47D8-9B70-6A687E5650B1}">
      <dsp:nvSpPr>
        <dsp:cNvPr id="0" name=""/>
        <dsp:cNvSpPr/>
      </dsp:nvSpPr>
      <dsp:spPr>
        <a:xfrm>
          <a:off x="7689254" y="-63338"/>
          <a:ext cx="1589154" cy="4918829"/>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t-EE" sz="3600" kern="1200" dirty="0"/>
            <a:t>JK1 </a:t>
          </a:r>
          <a:r>
            <a:rPr lang="et-EE" sz="3600" kern="1200" dirty="0" err="1"/>
            <a:t>kooli-tused</a:t>
          </a:r>
          <a:r>
            <a:rPr lang="et-EE" sz="3600" kern="1200" dirty="0"/>
            <a:t> ja </a:t>
          </a:r>
          <a:r>
            <a:rPr lang="et-EE" sz="3600" kern="1200" dirty="0" err="1"/>
            <a:t>prakti</a:t>
          </a:r>
          <a:endParaRPr lang="et-EE" sz="3600" kern="1200" dirty="0"/>
        </a:p>
        <a:p>
          <a:pPr marL="0" lvl="0" indent="0" algn="ctr" defTabSz="1600200">
            <a:lnSpc>
              <a:spcPct val="90000"/>
            </a:lnSpc>
            <a:spcBef>
              <a:spcPct val="0"/>
            </a:spcBef>
            <a:spcAft>
              <a:spcPct val="35000"/>
            </a:spcAft>
            <a:buNone/>
          </a:pPr>
          <a:r>
            <a:rPr lang="et-EE" sz="3600" kern="1200" dirty="0"/>
            <a:t>ka 2021</a:t>
          </a:r>
        </a:p>
      </dsp:txBody>
      <dsp:txXfrm>
        <a:off x="7735799" y="-16793"/>
        <a:ext cx="1496064" cy="4825739"/>
      </dsp:txXfrm>
    </dsp:sp>
    <dsp:sp modelId="{1D51376F-116D-43DF-B4C4-97B5B90490CC}">
      <dsp:nvSpPr>
        <dsp:cNvPr id="0" name=""/>
        <dsp:cNvSpPr/>
      </dsp:nvSpPr>
      <dsp:spPr>
        <a:xfrm>
          <a:off x="9359666" y="2284077"/>
          <a:ext cx="172265" cy="2239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t-EE" sz="900" kern="1200"/>
        </a:p>
      </dsp:txBody>
      <dsp:txXfrm>
        <a:off x="9359666" y="2328876"/>
        <a:ext cx="120586" cy="134398"/>
      </dsp:txXfrm>
    </dsp:sp>
    <dsp:sp modelId="{C4AD560B-048B-48DA-978C-16859BAB6D09}">
      <dsp:nvSpPr>
        <dsp:cNvPr id="0" name=""/>
        <dsp:cNvSpPr/>
      </dsp:nvSpPr>
      <dsp:spPr>
        <a:xfrm>
          <a:off x="9603438" y="-95637"/>
          <a:ext cx="1555464" cy="4983427"/>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t-EE" sz="3600" kern="1200" dirty="0" err="1"/>
            <a:t>Sise-koolitajate</a:t>
          </a:r>
          <a:r>
            <a:rPr lang="et-EE" sz="3600" kern="1200" dirty="0"/>
            <a:t> </a:t>
          </a:r>
          <a:r>
            <a:rPr lang="et-EE" sz="3600" kern="1200" dirty="0" err="1"/>
            <a:t>välja-õpe</a:t>
          </a:r>
          <a:r>
            <a:rPr lang="et-EE" sz="3600" kern="1200" dirty="0"/>
            <a:t> </a:t>
          </a:r>
        </a:p>
        <a:p>
          <a:pPr marL="0" lvl="0" indent="0" algn="ctr" defTabSz="1600200">
            <a:lnSpc>
              <a:spcPct val="90000"/>
            </a:lnSpc>
            <a:spcBef>
              <a:spcPct val="0"/>
            </a:spcBef>
            <a:spcAft>
              <a:spcPct val="35000"/>
            </a:spcAft>
            <a:buNone/>
          </a:pPr>
          <a:r>
            <a:rPr lang="et-EE" sz="3600" kern="1200" dirty="0"/>
            <a:t>2021</a:t>
          </a:r>
        </a:p>
      </dsp:txBody>
      <dsp:txXfrm>
        <a:off x="9648996" y="-50079"/>
        <a:ext cx="1464348" cy="489231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t-E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1850E9-3BCC-4246-9A1F-D636E7C3E607}" type="datetimeFigureOut">
              <a:rPr lang="et-EE" smtClean="0"/>
              <a:t>24.09.2021</a:t>
            </a:fld>
            <a:endParaRPr lang="et-E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t-E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t-E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t-E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310388-F91B-1F4F-BA6C-EE7A2BBC5E3B}" type="slidenum">
              <a:rPr lang="et-EE" smtClean="0"/>
              <a:t>‹#›</a:t>
            </a:fld>
            <a:endParaRPr lang="et-EE"/>
          </a:p>
        </p:txBody>
      </p:sp>
    </p:spTree>
    <p:extLst>
      <p:ext uri="{BB962C8B-B14F-4D97-AF65-F5344CB8AC3E}">
        <p14:creationId xmlns:p14="http://schemas.microsoft.com/office/powerpoint/2010/main" val="3965720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5"/>
          </p:nvPr>
        </p:nvSpPr>
        <p:spPr/>
        <p:txBody>
          <a:bodyPr/>
          <a:lstStyle/>
          <a:p>
            <a:fld id="{67310388-F91B-1F4F-BA6C-EE7A2BBC5E3B}" type="slidenum">
              <a:rPr lang="et-EE" smtClean="0"/>
              <a:t>2</a:t>
            </a:fld>
            <a:endParaRPr lang="et-EE" dirty="0"/>
          </a:p>
        </p:txBody>
      </p:sp>
    </p:spTree>
    <p:extLst>
      <p:ext uri="{BB962C8B-B14F-4D97-AF65-F5344CB8AC3E}">
        <p14:creationId xmlns:p14="http://schemas.microsoft.com/office/powerpoint/2010/main" val="702561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381000" y="685800"/>
            <a:ext cx="6096000" cy="3429000"/>
          </a:xfrm>
        </p:spPr>
      </p:sp>
      <p:sp>
        <p:nvSpPr>
          <p:cNvPr id="3" name="Märkmete kohatäide 2"/>
          <p:cNvSpPr>
            <a:spLocks noGrp="1"/>
          </p:cNvSpPr>
          <p:nvPr>
            <p:ph type="body" idx="1"/>
          </p:nvPr>
        </p:nvSpPr>
        <p:spPr/>
        <p:txBody>
          <a:bodyPr/>
          <a:lstStyle/>
          <a:p>
            <a:endParaRPr lang="et-EE" dirty="0"/>
          </a:p>
        </p:txBody>
      </p:sp>
    </p:spTree>
    <p:extLst>
      <p:ext uri="{BB962C8B-B14F-4D97-AF65-F5344CB8AC3E}">
        <p14:creationId xmlns:p14="http://schemas.microsoft.com/office/powerpoint/2010/main" val="393745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381000" y="685800"/>
            <a:ext cx="6096000" cy="3429000"/>
          </a:xfrm>
        </p:spPr>
      </p:sp>
      <p:sp>
        <p:nvSpPr>
          <p:cNvPr id="3" name="Märkmete kohatäide 2"/>
          <p:cNvSpPr>
            <a:spLocks noGrp="1"/>
          </p:cNvSpPr>
          <p:nvPr>
            <p:ph type="body" idx="1"/>
          </p:nvPr>
        </p:nvSpPr>
        <p:spPr/>
        <p:txBody>
          <a:bodyPr/>
          <a:lstStyle/>
          <a:p>
            <a:endParaRPr lang="et-EE" dirty="0"/>
          </a:p>
        </p:txBody>
      </p:sp>
    </p:spTree>
    <p:extLst>
      <p:ext uri="{BB962C8B-B14F-4D97-AF65-F5344CB8AC3E}">
        <p14:creationId xmlns:p14="http://schemas.microsoft.com/office/powerpoint/2010/main" val="4232535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381000" y="685800"/>
            <a:ext cx="6096000" cy="3429000"/>
          </a:xfrm>
        </p:spPr>
      </p:sp>
      <p:sp>
        <p:nvSpPr>
          <p:cNvPr id="3" name="Märkmete kohatäide 2"/>
          <p:cNvSpPr>
            <a:spLocks noGrp="1"/>
          </p:cNvSpPr>
          <p:nvPr>
            <p:ph type="body" idx="1"/>
          </p:nvPr>
        </p:nvSpPr>
        <p:spPr/>
        <p:txBody>
          <a:bodyPr/>
          <a:lstStyle/>
          <a:p>
            <a:endParaRPr lang="et-EE" dirty="0"/>
          </a:p>
        </p:txBody>
      </p:sp>
    </p:spTree>
    <p:extLst>
      <p:ext uri="{BB962C8B-B14F-4D97-AF65-F5344CB8AC3E}">
        <p14:creationId xmlns:p14="http://schemas.microsoft.com/office/powerpoint/2010/main" val="3481040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381000" y="685800"/>
            <a:ext cx="6096000" cy="3429000"/>
          </a:xfrm>
        </p:spPr>
      </p:sp>
      <p:sp>
        <p:nvSpPr>
          <p:cNvPr id="3" name="Märkmete kohatäide 2"/>
          <p:cNvSpPr>
            <a:spLocks noGrp="1"/>
          </p:cNvSpPr>
          <p:nvPr>
            <p:ph type="body" idx="1"/>
          </p:nvPr>
        </p:nvSpPr>
        <p:spPr/>
        <p:txBody>
          <a:bodyPr/>
          <a:lstStyle/>
          <a:p>
            <a:endParaRPr lang="et-EE" dirty="0"/>
          </a:p>
        </p:txBody>
      </p:sp>
    </p:spTree>
    <p:extLst>
      <p:ext uri="{BB962C8B-B14F-4D97-AF65-F5344CB8AC3E}">
        <p14:creationId xmlns:p14="http://schemas.microsoft.com/office/powerpoint/2010/main" val="18746218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381000" y="685800"/>
            <a:ext cx="6096000" cy="3429000"/>
          </a:xfrm>
        </p:spPr>
      </p:sp>
      <p:sp>
        <p:nvSpPr>
          <p:cNvPr id="3" name="Märkmete kohatäide 2"/>
          <p:cNvSpPr>
            <a:spLocks noGrp="1"/>
          </p:cNvSpPr>
          <p:nvPr>
            <p:ph type="body" idx="1"/>
          </p:nvPr>
        </p:nvSpPr>
        <p:spPr/>
        <p:txBody>
          <a:bodyPr/>
          <a:lstStyle/>
          <a:p>
            <a:endParaRPr lang="et-EE" dirty="0"/>
          </a:p>
        </p:txBody>
      </p:sp>
    </p:spTree>
    <p:extLst>
      <p:ext uri="{BB962C8B-B14F-4D97-AF65-F5344CB8AC3E}">
        <p14:creationId xmlns:p14="http://schemas.microsoft.com/office/powerpoint/2010/main" val="2416741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381000" y="685800"/>
            <a:ext cx="6096000" cy="3429000"/>
          </a:xfrm>
        </p:spPr>
      </p:sp>
      <p:sp>
        <p:nvSpPr>
          <p:cNvPr id="3" name="Märkmete kohatäide 2"/>
          <p:cNvSpPr>
            <a:spLocks noGrp="1"/>
          </p:cNvSpPr>
          <p:nvPr>
            <p:ph type="body" idx="1"/>
          </p:nvPr>
        </p:nvSpPr>
        <p:spPr/>
        <p:txBody>
          <a:bodyPr/>
          <a:lstStyle/>
          <a:p>
            <a:endParaRPr lang="et-EE" dirty="0"/>
          </a:p>
        </p:txBody>
      </p:sp>
    </p:spTree>
    <p:extLst>
      <p:ext uri="{BB962C8B-B14F-4D97-AF65-F5344CB8AC3E}">
        <p14:creationId xmlns:p14="http://schemas.microsoft.com/office/powerpoint/2010/main" val="2060770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381000" y="685800"/>
            <a:ext cx="6096000" cy="3429000"/>
          </a:xfrm>
        </p:spPr>
      </p:sp>
      <p:sp>
        <p:nvSpPr>
          <p:cNvPr id="3" name="Märkmete kohatäide 2"/>
          <p:cNvSpPr>
            <a:spLocks noGrp="1"/>
          </p:cNvSpPr>
          <p:nvPr>
            <p:ph type="body" idx="1"/>
          </p:nvPr>
        </p:nvSpPr>
        <p:spPr/>
        <p:txBody>
          <a:bodyPr/>
          <a:lstStyle/>
          <a:p>
            <a:endParaRPr lang="et-EE" dirty="0"/>
          </a:p>
        </p:txBody>
      </p:sp>
    </p:spTree>
    <p:extLst>
      <p:ext uri="{BB962C8B-B14F-4D97-AF65-F5344CB8AC3E}">
        <p14:creationId xmlns:p14="http://schemas.microsoft.com/office/powerpoint/2010/main" val="2491959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381000" y="685800"/>
            <a:ext cx="6096000" cy="3429000"/>
          </a:xfrm>
        </p:spPr>
      </p:sp>
      <p:sp>
        <p:nvSpPr>
          <p:cNvPr id="3" name="Märkmete kohatäide 2"/>
          <p:cNvSpPr>
            <a:spLocks noGrp="1"/>
          </p:cNvSpPr>
          <p:nvPr>
            <p:ph type="body" idx="1"/>
          </p:nvPr>
        </p:nvSpPr>
        <p:spPr/>
        <p:txBody>
          <a:bodyPr/>
          <a:lstStyle/>
          <a:p>
            <a:endParaRPr lang="et-EE" dirty="0"/>
          </a:p>
        </p:txBody>
      </p:sp>
    </p:spTree>
    <p:extLst>
      <p:ext uri="{BB962C8B-B14F-4D97-AF65-F5344CB8AC3E}">
        <p14:creationId xmlns:p14="http://schemas.microsoft.com/office/powerpoint/2010/main" val="32473935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381000" y="685800"/>
            <a:ext cx="6096000" cy="3429000"/>
          </a:xfrm>
        </p:spPr>
      </p:sp>
      <p:sp>
        <p:nvSpPr>
          <p:cNvPr id="3" name="Märkmete kohatäide 2"/>
          <p:cNvSpPr>
            <a:spLocks noGrp="1"/>
          </p:cNvSpPr>
          <p:nvPr>
            <p:ph type="body" idx="1"/>
          </p:nvPr>
        </p:nvSpPr>
        <p:spPr/>
        <p:txBody>
          <a:bodyPr/>
          <a:lstStyle/>
          <a:p>
            <a:endParaRPr lang="et-EE" dirty="0"/>
          </a:p>
        </p:txBody>
      </p:sp>
    </p:spTree>
    <p:extLst>
      <p:ext uri="{BB962C8B-B14F-4D97-AF65-F5344CB8AC3E}">
        <p14:creationId xmlns:p14="http://schemas.microsoft.com/office/powerpoint/2010/main" val="3916660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381000" y="685800"/>
            <a:ext cx="6096000" cy="3429000"/>
          </a:xfrm>
        </p:spPr>
      </p:sp>
      <p:sp>
        <p:nvSpPr>
          <p:cNvPr id="3" name="Märkmete kohatäide 2"/>
          <p:cNvSpPr>
            <a:spLocks noGrp="1"/>
          </p:cNvSpPr>
          <p:nvPr>
            <p:ph type="body" idx="1"/>
          </p:nvPr>
        </p:nvSpPr>
        <p:spPr/>
        <p:txBody>
          <a:bodyPr/>
          <a:lstStyle/>
          <a:p>
            <a:endParaRPr lang="et-EE" dirty="0"/>
          </a:p>
        </p:txBody>
      </p:sp>
    </p:spTree>
    <p:extLst>
      <p:ext uri="{BB962C8B-B14F-4D97-AF65-F5344CB8AC3E}">
        <p14:creationId xmlns:p14="http://schemas.microsoft.com/office/powerpoint/2010/main" val="318279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dirty="0"/>
              <a:t>Konverentsi teema on „Taastumise toetamise võimalused“</a:t>
            </a:r>
          </a:p>
          <a:p>
            <a:r>
              <a:rPr lang="et-EE" dirty="0"/>
              <a:t>Oleme kuulnud personaalse taastumise kohta, mille peamine fookus on suunatud inimese sisse – oma kogemuse mõtestamisele ja uute väärtuste/identiteedi </a:t>
            </a:r>
            <a:r>
              <a:rPr lang="et-EE" dirty="0" err="1"/>
              <a:t>taasleidmisele</a:t>
            </a:r>
            <a:r>
              <a:rPr lang="et-EE" dirty="0"/>
              <a:t>. Personaalne taastumine on eelduseks sotsiaalsele taastumisele.</a:t>
            </a:r>
          </a:p>
          <a:p>
            <a:endParaRPr lang="et-EE" dirty="0"/>
          </a:p>
        </p:txBody>
      </p:sp>
      <p:sp>
        <p:nvSpPr>
          <p:cNvPr id="4" name="Slaidinumbri kohatäide 3"/>
          <p:cNvSpPr>
            <a:spLocks noGrp="1"/>
          </p:cNvSpPr>
          <p:nvPr>
            <p:ph type="sldNum" sz="quarter" idx="5"/>
          </p:nvPr>
        </p:nvSpPr>
        <p:spPr/>
        <p:txBody>
          <a:bodyPr/>
          <a:lstStyle/>
          <a:p>
            <a:fld id="{67310388-F91B-1F4F-BA6C-EE7A2BBC5E3B}" type="slidenum">
              <a:rPr lang="et-EE" smtClean="0"/>
              <a:t>3</a:t>
            </a:fld>
            <a:endParaRPr lang="et-EE"/>
          </a:p>
        </p:txBody>
      </p:sp>
    </p:spTree>
    <p:extLst>
      <p:ext uri="{BB962C8B-B14F-4D97-AF65-F5344CB8AC3E}">
        <p14:creationId xmlns:p14="http://schemas.microsoft.com/office/powerpoint/2010/main" val="1729604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381000" y="685800"/>
            <a:ext cx="6096000" cy="3429000"/>
          </a:xfrm>
        </p:spPr>
      </p:sp>
      <p:sp>
        <p:nvSpPr>
          <p:cNvPr id="3" name="Märkmete kohatäide 2"/>
          <p:cNvSpPr>
            <a:spLocks noGrp="1"/>
          </p:cNvSpPr>
          <p:nvPr>
            <p:ph type="body" idx="1"/>
          </p:nvPr>
        </p:nvSpPr>
        <p:spPr/>
        <p:txBody>
          <a:bodyPr/>
          <a:lstStyle/>
          <a:p>
            <a:endParaRPr lang="et-EE" dirty="0"/>
          </a:p>
        </p:txBody>
      </p:sp>
    </p:spTree>
    <p:extLst>
      <p:ext uri="{BB962C8B-B14F-4D97-AF65-F5344CB8AC3E}">
        <p14:creationId xmlns:p14="http://schemas.microsoft.com/office/powerpoint/2010/main" val="42732003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1828800" y="4886325"/>
            <a:ext cx="14630400" cy="46291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6" name="Google Shape;86;p1: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f0e12167c2_0_146:notes"/>
          <p:cNvSpPr txBox="1">
            <a:spLocks noGrp="1"/>
          </p:cNvSpPr>
          <p:nvPr>
            <p:ph type="body" idx="1"/>
          </p:nvPr>
        </p:nvSpPr>
        <p:spPr>
          <a:xfrm>
            <a:off x="1828800" y="4886325"/>
            <a:ext cx="14630400" cy="462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gf0e12167c2_0_146: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f0e12167c2_0_286:notes"/>
          <p:cNvSpPr txBox="1">
            <a:spLocks noGrp="1"/>
          </p:cNvSpPr>
          <p:nvPr>
            <p:ph type="body" idx="1"/>
          </p:nvPr>
        </p:nvSpPr>
        <p:spPr>
          <a:xfrm>
            <a:off x="1828800" y="4886325"/>
            <a:ext cx="14630400" cy="462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 name="Google Shape;114;gf0e12167c2_0_286: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c21f9b3230_0_661:notes"/>
          <p:cNvSpPr txBox="1">
            <a:spLocks noGrp="1"/>
          </p:cNvSpPr>
          <p:nvPr>
            <p:ph type="body" idx="1"/>
          </p:nvPr>
        </p:nvSpPr>
        <p:spPr>
          <a:xfrm>
            <a:off x="1828800" y="4886325"/>
            <a:ext cx="14630400" cy="462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6" name="Google Shape;126;gc21f9b3230_0_661: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7:notes"/>
          <p:cNvSpPr txBox="1">
            <a:spLocks noGrp="1"/>
          </p:cNvSpPr>
          <p:nvPr>
            <p:ph type="body" idx="1"/>
          </p:nvPr>
        </p:nvSpPr>
        <p:spPr>
          <a:xfrm>
            <a:off x="1828800" y="4886325"/>
            <a:ext cx="14630400" cy="46291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2" name="Google Shape;142;p7: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c21f9b3230_0_689:notes"/>
          <p:cNvSpPr txBox="1">
            <a:spLocks noGrp="1"/>
          </p:cNvSpPr>
          <p:nvPr>
            <p:ph type="body" idx="1"/>
          </p:nvPr>
        </p:nvSpPr>
        <p:spPr>
          <a:xfrm>
            <a:off x="1828800" y="4886325"/>
            <a:ext cx="14630400" cy="462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3" name="Google Shape;153;gc21f9b3230_0_689: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c21f9b3230_0_698:notes"/>
          <p:cNvSpPr txBox="1">
            <a:spLocks noGrp="1"/>
          </p:cNvSpPr>
          <p:nvPr>
            <p:ph type="body" idx="1"/>
          </p:nvPr>
        </p:nvSpPr>
        <p:spPr>
          <a:xfrm>
            <a:off x="1828800" y="4886325"/>
            <a:ext cx="14630400" cy="462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3" name="Google Shape;163;gc21f9b3230_0_698: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3:notes"/>
          <p:cNvSpPr txBox="1">
            <a:spLocks noGrp="1"/>
          </p:cNvSpPr>
          <p:nvPr>
            <p:ph type="body" idx="1"/>
          </p:nvPr>
        </p:nvSpPr>
        <p:spPr>
          <a:xfrm>
            <a:off x="1828800" y="4886325"/>
            <a:ext cx="14630400" cy="46291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3" name="Google Shape;173;p3: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f0e12167c2_0_238:notes"/>
          <p:cNvSpPr txBox="1">
            <a:spLocks noGrp="1"/>
          </p:cNvSpPr>
          <p:nvPr>
            <p:ph type="body" idx="1"/>
          </p:nvPr>
        </p:nvSpPr>
        <p:spPr>
          <a:xfrm>
            <a:off x="1828800" y="4886325"/>
            <a:ext cx="14630400" cy="462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3" name="Google Shape;183;gf0e12167c2_0_238: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381000" y="685800"/>
            <a:ext cx="6096000" cy="3429000"/>
          </a:xfrm>
        </p:spPr>
      </p:sp>
      <p:sp>
        <p:nvSpPr>
          <p:cNvPr id="3" name="Märkmete kohatäide 2"/>
          <p:cNvSpPr>
            <a:spLocks noGrp="1"/>
          </p:cNvSpPr>
          <p:nvPr>
            <p:ph type="body" idx="1"/>
          </p:nvPr>
        </p:nvSpPr>
        <p:spPr/>
        <p:txBody>
          <a:bodyPr/>
          <a:lstStyle/>
          <a:p>
            <a:endParaRPr lang="et-EE" dirty="0"/>
          </a:p>
        </p:txBody>
      </p:sp>
    </p:spTree>
    <p:extLst>
      <p:ext uri="{BB962C8B-B14F-4D97-AF65-F5344CB8AC3E}">
        <p14:creationId xmlns:p14="http://schemas.microsoft.com/office/powerpoint/2010/main" val="4085847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381000" y="685800"/>
            <a:ext cx="6096000" cy="3429000"/>
          </a:xfrm>
        </p:spPr>
      </p:sp>
      <p:sp>
        <p:nvSpPr>
          <p:cNvPr id="3" name="Märkmete kohatäide 2"/>
          <p:cNvSpPr>
            <a:spLocks noGrp="1"/>
          </p:cNvSpPr>
          <p:nvPr>
            <p:ph type="body" idx="1"/>
          </p:nvPr>
        </p:nvSpPr>
        <p:spPr/>
        <p:txBody>
          <a:bodyPr/>
          <a:lstStyle/>
          <a:p>
            <a:endParaRPr lang="et-EE" dirty="0"/>
          </a:p>
        </p:txBody>
      </p:sp>
    </p:spTree>
    <p:extLst>
      <p:ext uri="{BB962C8B-B14F-4D97-AF65-F5344CB8AC3E}">
        <p14:creationId xmlns:p14="http://schemas.microsoft.com/office/powerpoint/2010/main" val="1768525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381000" y="685800"/>
            <a:ext cx="6096000" cy="3429000"/>
          </a:xfrm>
        </p:spPr>
      </p:sp>
      <p:sp>
        <p:nvSpPr>
          <p:cNvPr id="3" name="Märkmete kohatäide 2"/>
          <p:cNvSpPr>
            <a:spLocks noGrp="1"/>
          </p:cNvSpPr>
          <p:nvPr>
            <p:ph type="body" idx="1"/>
          </p:nvPr>
        </p:nvSpPr>
        <p:spPr/>
        <p:txBody>
          <a:bodyPr/>
          <a:lstStyle/>
          <a:p>
            <a:endParaRPr lang="et-EE" dirty="0"/>
          </a:p>
        </p:txBody>
      </p:sp>
    </p:spTree>
    <p:extLst>
      <p:ext uri="{BB962C8B-B14F-4D97-AF65-F5344CB8AC3E}">
        <p14:creationId xmlns:p14="http://schemas.microsoft.com/office/powerpoint/2010/main" val="1492675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381000" y="685800"/>
            <a:ext cx="6096000" cy="3429000"/>
          </a:xfrm>
        </p:spPr>
      </p:sp>
      <p:sp>
        <p:nvSpPr>
          <p:cNvPr id="3" name="Märkmete kohatäide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endParaRPr lang="et-EE" dirty="0"/>
          </a:p>
        </p:txBody>
      </p:sp>
    </p:spTree>
    <p:extLst>
      <p:ext uri="{BB962C8B-B14F-4D97-AF65-F5344CB8AC3E}">
        <p14:creationId xmlns:p14="http://schemas.microsoft.com/office/powerpoint/2010/main" val="2605187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381000" y="685800"/>
            <a:ext cx="6096000" cy="3429000"/>
          </a:xfrm>
        </p:spPr>
      </p:sp>
      <p:sp>
        <p:nvSpPr>
          <p:cNvPr id="3" name="Märkmete kohatäide 2"/>
          <p:cNvSpPr>
            <a:spLocks noGrp="1"/>
          </p:cNvSpPr>
          <p:nvPr>
            <p:ph type="body" idx="1"/>
          </p:nvPr>
        </p:nvSpPr>
        <p:spPr/>
        <p:txBody>
          <a:bodyPr/>
          <a:lstStyle/>
          <a:p>
            <a:endParaRPr lang="et-EE" dirty="0"/>
          </a:p>
        </p:txBody>
      </p:sp>
    </p:spTree>
    <p:extLst>
      <p:ext uri="{BB962C8B-B14F-4D97-AF65-F5344CB8AC3E}">
        <p14:creationId xmlns:p14="http://schemas.microsoft.com/office/powerpoint/2010/main" val="1711190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381000" y="685800"/>
            <a:ext cx="6096000" cy="3429000"/>
          </a:xfrm>
        </p:spPr>
      </p:sp>
      <p:sp>
        <p:nvSpPr>
          <p:cNvPr id="3" name="Märkmete kohatäide 2"/>
          <p:cNvSpPr>
            <a:spLocks noGrp="1"/>
          </p:cNvSpPr>
          <p:nvPr>
            <p:ph type="body" idx="1"/>
          </p:nvPr>
        </p:nvSpPr>
        <p:spPr/>
        <p:txBody>
          <a:bodyPr/>
          <a:lstStyle/>
          <a:p>
            <a:r>
              <a:rPr lang="et-EE" dirty="0"/>
              <a:t> </a:t>
            </a:r>
          </a:p>
        </p:txBody>
      </p:sp>
    </p:spTree>
    <p:extLst>
      <p:ext uri="{BB962C8B-B14F-4D97-AF65-F5344CB8AC3E}">
        <p14:creationId xmlns:p14="http://schemas.microsoft.com/office/powerpoint/2010/main" val="1919057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381000" y="685800"/>
            <a:ext cx="6096000" cy="3429000"/>
          </a:xfrm>
        </p:spPr>
      </p:sp>
      <p:sp>
        <p:nvSpPr>
          <p:cNvPr id="3" name="Märkmete kohatäide 2"/>
          <p:cNvSpPr>
            <a:spLocks noGrp="1"/>
          </p:cNvSpPr>
          <p:nvPr>
            <p:ph type="body" idx="1"/>
          </p:nvPr>
        </p:nvSpPr>
        <p:spPr/>
        <p:txBody>
          <a:bodyPr/>
          <a:lstStyle/>
          <a:p>
            <a:r>
              <a:rPr lang="et-EE" dirty="0"/>
              <a:t> </a:t>
            </a:r>
          </a:p>
        </p:txBody>
      </p:sp>
    </p:spTree>
    <p:extLst>
      <p:ext uri="{BB962C8B-B14F-4D97-AF65-F5344CB8AC3E}">
        <p14:creationId xmlns:p14="http://schemas.microsoft.com/office/powerpoint/2010/main" val="14948445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B3-A8FF-4ABB-9E2E-D960422260EB}"/>
              </a:ext>
            </a:extLst>
          </p:cNvPr>
          <p:cNvSpPr>
            <a:spLocks noGrp="1"/>
          </p:cNvSpPr>
          <p:nvPr>
            <p:ph type="ctrTitle" hasCustomPrompt="1"/>
          </p:nvPr>
        </p:nvSpPr>
        <p:spPr>
          <a:xfrm>
            <a:off x="6331442" y="1122363"/>
            <a:ext cx="5199568" cy="3025308"/>
          </a:xfrm>
        </p:spPr>
        <p:txBody>
          <a:bodyPr anchor="b">
            <a:normAutofit/>
          </a:bodyPr>
          <a:lstStyle>
            <a:lvl1pPr algn="r">
              <a:defRPr sz="6600" spc="300">
                <a:latin typeface="+mn-lt"/>
              </a:defRPr>
            </a:lvl1pPr>
          </a:lstStyle>
          <a:p>
            <a:r>
              <a:rPr lang="en-US" dirty="0"/>
              <a:t>CLICK TO EDIT MASTER TITLE STYLE</a:t>
            </a:r>
          </a:p>
        </p:txBody>
      </p:sp>
      <p:sp>
        <p:nvSpPr>
          <p:cNvPr id="3" name="Subtitle 2">
            <a:extLst>
              <a:ext uri="{FF2B5EF4-FFF2-40B4-BE49-F238E27FC236}">
                <a16:creationId xmlns:a16="http://schemas.microsoft.com/office/drawing/2014/main" id="{8BEE0618-75D7-410F-859C-CDF53BC53E85}"/>
              </a:ext>
            </a:extLst>
          </p:cNvPr>
          <p:cNvSpPr>
            <a:spLocks noGrp="1"/>
          </p:cNvSpPr>
          <p:nvPr>
            <p:ph type="subTitle" idx="1"/>
          </p:nvPr>
        </p:nvSpPr>
        <p:spPr>
          <a:xfrm>
            <a:off x="6331442" y="4386729"/>
            <a:ext cx="5199568" cy="1135529"/>
          </a:xfrm>
        </p:spPr>
        <p:txBody>
          <a:bodyPr>
            <a:normAutofit/>
          </a:bodyPr>
          <a:lstStyle>
            <a:lvl1pPr marL="0" indent="0" algn="r">
              <a:lnSpc>
                <a:spcPct val="12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3059F581-81B0-44B3-ABA5-A25CA4BAE489}"/>
              </a:ext>
            </a:extLst>
          </p:cNvPr>
          <p:cNvSpPr>
            <a:spLocks noGrp="1"/>
          </p:cNvSpPr>
          <p:nvPr>
            <p:ph type="ftr" sz="quarter" idx="11"/>
          </p:nvPr>
        </p:nvSpPr>
        <p:spPr>
          <a:xfrm>
            <a:off x="154430" y="6398878"/>
            <a:ext cx="1687818" cy="365125"/>
          </a:xfrm>
          <a:prstGeom prst="rect">
            <a:avLst/>
          </a:prstGeom>
        </p:spPr>
        <p:txBody>
          <a:bodyPr/>
          <a:lstStyle/>
          <a:p>
            <a:endParaRPr lang="en-US"/>
          </a:p>
        </p:txBody>
      </p:sp>
      <p:pic>
        <p:nvPicPr>
          <p:cNvPr id="8" name="Picture 7" descr="Abstract wallpaper design">
            <a:extLst>
              <a:ext uri="{FF2B5EF4-FFF2-40B4-BE49-F238E27FC236}">
                <a16:creationId xmlns:a16="http://schemas.microsoft.com/office/drawing/2014/main" id="{5628011E-4127-D94C-885D-DB290ADC6AA3}"/>
              </a:ext>
            </a:extLst>
          </p:cNvPr>
          <p:cNvPicPr>
            <a:picLocks noChangeAspect="1"/>
          </p:cNvPicPr>
          <p:nvPr userDrawn="1"/>
        </p:nvPicPr>
        <p:blipFill rotWithShape="1">
          <a:blip r:embed="rId2">
            <a:alphaModFix/>
          </a:blip>
          <a:srcRect l="23566" r="119"/>
          <a:stretch/>
        </p:blipFill>
        <p:spPr>
          <a:xfrm>
            <a:off x="-1" y="12"/>
            <a:ext cx="6945389" cy="6857988"/>
          </a:xfrm>
          <a:custGeom>
            <a:avLst/>
            <a:gdLst/>
            <a:ahLst/>
            <a:cxnLst/>
            <a:rect l="l" t="t" r="r" b="b"/>
            <a:pathLst>
              <a:path w="4811317" h="6857998">
                <a:moveTo>
                  <a:pt x="0" y="0"/>
                </a:moveTo>
                <a:lnTo>
                  <a:pt x="4811317" y="0"/>
                </a:lnTo>
                <a:lnTo>
                  <a:pt x="2712446" y="6857998"/>
                </a:lnTo>
                <a:lnTo>
                  <a:pt x="0" y="6857998"/>
                </a:lnTo>
                <a:close/>
              </a:path>
            </a:pathLst>
          </a:custGeom>
        </p:spPr>
      </p:pic>
    </p:spTree>
    <p:extLst>
      <p:ext uri="{BB962C8B-B14F-4D97-AF65-F5344CB8AC3E}">
        <p14:creationId xmlns:p14="http://schemas.microsoft.com/office/powerpoint/2010/main" val="2311024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5C77-55F8-4677-A96C-E6D3F5545D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A064EF-ADDA-4943-8F87-A7469D7997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0D493-D1E7-4358-95E9-B5B80A49E603}"/>
              </a:ext>
            </a:extLst>
          </p:cNvPr>
          <p:cNvSpPr>
            <a:spLocks noGrp="1"/>
          </p:cNvSpPr>
          <p:nvPr>
            <p:ph type="dt" sz="half" idx="10"/>
          </p:nvPr>
        </p:nvSpPr>
        <p:spPr>
          <a:xfrm>
            <a:off x="7337102" y="6398878"/>
            <a:ext cx="4193908" cy="365125"/>
          </a:xfrm>
          <a:prstGeom prst="rect">
            <a:avLst/>
          </a:prstGeom>
        </p:spPr>
        <p:txBody>
          <a:bodyPr/>
          <a:lstStyle/>
          <a:p>
            <a:fld id="{11EAACC7-3B3F-47D1-959A-EF58926E955E}" type="datetimeFigureOut">
              <a:rPr lang="en-US" smtClean="0"/>
              <a:t>9/24/2021</a:t>
            </a:fld>
            <a:endParaRPr lang="en-US"/>
          </a:p>
        </p:txBody>
      </p:sp>
      <p:sp>
        <p:nvSpPr>
          <p:cNvPr id="5" name="Footer Placeholder 4">
            <a:extLst>
              <a:ext uri="{FF2B5EF4-FFF2-40B4-BE49-F238E27FC236}">
                <a16:creationId xmlns:a16="http://schemas.microsoft.com/office/drawing/2014/main" id="{A6E98326-3276-4B9E-960F-10C6677BFAF7}"/>
              </a:ext>
            </a:extLst>
          </p:cNvPr>
          <p:cNvSpPr>
            <a:spLocks noGrp="1"/>
          </p:cNvSpPr>
          <p:nvPr>
            <p:ph type="ftr" sz="quarter" idx="11"/>
          </p:nvPr>
        </p:nvSpPr>
        <p:spPr>
          <a:xfrm>
            <a:off x="154430" y="6398878"/>
            <a:ext cx="1687818"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4C3AC2-288D-4FEE-BF80-0EAEDDFAB049}"/>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292941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33C6A-5417-40BD-BF7A-9405832237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3BCB45-B343-46F6-9718-AA0D68CED1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DA2A4-FD34-4E17-908F-4367B1E644C3}"/>
              </a:ext>
            </a:extLst>
          </p:cNvPr>
          <p:cNvSpPr>
            <a:spLocks noGrp="1"/>
          </p:cNvSpPr>
          <p:nvPr>
            <p:ph type="dt" sz="half" idx="10"/>
          </p:nvPr>
        </p:nvSpPr>
        <p:spPr>
          <a:xfrm>
            <a:off x="7337102" y="6398878"/>
            <a:ext cx="4193908" cy="365125"/>
          </a:xfrm>
          <a:prstGeom prst="rect">
            <a:avLst/>
          </a:prstGeom>
        </p:spPr>
        <p:txBody>
          <a:bodyPr/>
          <a:lstStyle/>
          <a:p>
            <a:fld id="{11EAACC7-3B3F-47D1-959A-EF58926E955E}" type="datetimeFigureOut">
              <a:rPr lang="en-US" smtClean="0"/>
              <a:t>9/24/2021</a:t>
            </a:fld>
            <a:endParaRPr lang="en-US"/>
          </a:p>
        </p:txBody>
      </p:sp>
      <p:sp>
        <p:nvSpPr>
          <p:cNvPr id="5" name="Footer Placeholder 4">
            <a:extLst>
              <a:ext uri="{FF2B5EF4-FFF2-40B4-BE49-F238E27FC236}">
                <a16:creationId xmlns:a16="http://schemas.microsoft.com/office/drawing/2014/main" id="{93B87AE3-776D-451D-AA52-C06B747248C5}"/>
              </a:ext>
            </a:extLst>
          </p:cNvPr>
          <p:cNvSpPr>
            <a:spLocks noGrp="1"/>
          </p:cNvSpPr>
          <p:nvPr>
            <p:ph type="ftr" sz="quarter" idx="11"/>
          </p:nvPr>
        </p:nvSpPr>
        <p:spPr>
          <a:xfrm>
            <a:off x="154430" y="6398878"/>
            <a:ext cx="1687818"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AA0C4D5-BE1E-4D6A-9196-E0F9E42B2E1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529161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obj">
  <p:cSld name="1_Blank">
    <p:spTree>
      <p:nvGrpSpPr>
        <p:cNvPr id="1" name="Shape 11"/>
        <p:cNvGrpSpPr/>
        <p:nvPr/>
      </p:nvGrpSpPr>
      <p:grpSpPr>
        <a:xfrm>
          <a:off x="0" y="0"/>
          <a:ext cx="0" cy="0"/>
          <a:chOff x="0" y="0"/>
          <a:chExt cx="0" cy="0"/>
        </a:xfrm>
      </p:grpSpPr>
      <p:sp>
        <p:nvSpPr>
          <p:cNvPr id="12" name="Google Shape;12;p51"/>
          <p:cNvSpPr txBox="1">
            <a:spLocks noGrp="1"/>
          </p:cNvSpPr>
          <p:nvPr>
            <p:ph type="ftr" idx="11"/>
          </p:nvPr>
        </p:nvSpPr>
        <p:spPr>
          <a:xfrm>
            <a:off x="4145280" y="6377940"/>
            <a:ext cx="3901440" cy="276999"/>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51"/>
          <p:cNvSpPr txBox="1">
            <a:spLocks noGrp="1"/>
          </p:cNvSpPr>
          <p:nvPr>
            <p:ph type="dt" idx="10"/>
          </p:nvPr>
        </p:nvSpPr>
        <p:spPr>
          <a:xfrm>
            <a:off x="609600" y="6377940"/>
            <a:ext cx="2804160" cy="27699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51"/>
          <p:cNvSpPr txBox="1">
            <a:spLocks noGrp="1"/>
          </p:cNvSpPr>
          <p:nvPr>
            <p:ph type="sldNum" idx="12"/>
          </p:nvPr>
        </p:nvSpPr>
        <p:spPr>
          <a:xfrm>
            <a:off x="8778241" y="6377940"/>
            <a:ext cx="2804160" cy="184666"/>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179892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Tiitelslaid_3">
    <p:spTree>
      <p:nvGrpSpPr>
        <p:cNvPr id="1" name=""/>
        <p:cNvGrpSpPr/>
        <p:nvPr/>
      </p:nvGrpSpPr>
      <p:grpSpPr>
        <a:xfrm>
          <a:off x="0" y="0"/>
          <a:ext cx="0" cy="0"/>
          <a:chOff x="0" y="0"/>
          <a:chExt cx="0" cy="0"/>
        </a:xfrm>
      </p:grpSpPr>
      <p:sp>
        <p:nvSpPr>
          <p:cNvPr id="12" name="Presentation Title"/>
          <p:cNvSpPr txBox="1">
            <a:spLocks noGrp="1"/>
          </p:cNvSpPr>
          <p:nvPr>
            <p:ph type="title" hasCustomPrompt="1"/>
          </p:nvPr>
        </p:nvSpPr>
        <p:spPr>
          <a:xfrm>
            <a:off x="431800" y="2657843"/>
            <a:ext cx="10985500" cy="2324101"/>
          </a:xfrm>
          <a:prstGeom prst="rect">
            <a:avLst/>
          </a:prstGeom>
        </p:spPr>
        <p:txBody>
          <a:bodyPr anchor="b">
            <a:noAutofit/>
          </a:bodyPr>
          <a:lstStyle>
            <a:lvl1pPr>
              <a:defRPr sz="5000" spc="-100"/>
            </a:lvl1pPr>
          </a:lstStyle>
          <a:p>
            <a:r>
              <a:rPr lang="et-EE" dirty="0"/>
              <a:t>Esitluse pealkiri</a:t>
            </a:r>
            <a:endParaRPr dirty="0"/>
          </a:p>
        </p:txBody>
      </p:sp>
      <p:sp>
        <p:nvSpPr>
          <p:cNvPr id="13" name="Author and Date"/>
          <p:cNvSpPr txBox="1">
            <a:spLocks noGrp="1"/>
          </p:cNvSpPr>
          <p:nvPr>
            <p:ph type="body" sz="quarter" idx="21" hasCustomPrompt="1"/>
          </p:nvPr>
        </p:nvSpPr>
        <p:spPr>
          <a:xfrm>
            <a:off x="431800" y="5094448"/>
            <a:ext cx="10984311" cy="318490"/>
          </a:xfrm>
          <a:prstGeom prst="rect">
            <a:avLst/>
          </a:prstGeom>
        </p:spPr>
        <p:txBody>
          <a:bodyPr lIns="45719" tIns="45719" rIns="45719" bIns="45719">
            <a:noAutofit/>
          </a:bodyPr>
          <a:lstStyle>
            <a:lvl1pPr marL="0" indent="0" defTabSz="412750">
              <a:lnSpc>
                <a:spcPct val="100000"/>
              </a:lnSpc>
              <a:spcBef>
                <a:spcPts val="0"/>
              </a:spcBef>
              <a:buClrTx/>
              <a:buSzTx/>
              <a:buNone/>
              <a:defRPr sz="1500"/>
            </a:lvl1pPr>
          </a:lstStyle>
          <a:p>
            <a:r>
              <a:rPr lang="et-EE" dirty="0"/>
              <a:t>Autor ja kuupäev</a:t>
            </a:r>
            <a:endParaRPr dirty="0"/>
          </a:p>
        </p:txBody>
      </p:sp>
      <p:pic>
        <p:nvPicPr>
          <p:cNvPr id="14"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607" y="1432239"/>
            <a:ext cx="2432284" cy="542131"/>
          </a:xfrm>
          <a:prstGeom prst="rect">
            <a:avLst/>
          </a:prstGeom>
          <a:ln w="12700">
            <a:miter lim="400000"/>
          </a:ln>
        </p:spPr>
      </p:pic>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7" name="Image">
            <a:extLst>
              <a:ext uri="{FF2B5EF4-FFF2-40B4-BE49-F238E27FC236}">
                <a16:creationId xmlns:a16="http://schemas.microsoft.com/office/drawing/2014/main" id="{C7201979-7CC9-409F-9148-D81DABC2340F}"/>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194119" y="-794389"/>
            <a:ext cx="11874500" cy="6626737"/>
          </a:xfrm>
          <a:prstGeom prst="rect">
            <a:avLst/>
          </a:prstGeom>
          <a:ln w="12700">
            <a:miter lim="400000"/>
          </a:ln>
        </p:spPr>
      </p:pic>
    </p:spTree>
    <p:extLst>
      <p:ext uri="{BB962C8B-B14F-4D97-AF65-F5344CB8AC3E}">
        <p14:creationId xmlns:p14="http://schemas.microsoft.com/office/powerpoint/2010/main" val="74157611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isuslaid_1">
    <p:spTree>
      <p:nvGrpSpPr>
        <p:cNvPr id="1" name=""/>
        <p:cNvGrpSpPr/>
        <p:nvPr/>
      </p:nvGrpSpPr>
      <p:grpSpPr>
        <a:xfrm>
          <a:off x="0" y="0"/>
          <a:ext cx="0" cy="0"/>
          <a:chOff x="0" y="0"/>
          <a:chExt cx="0" cy="0"/>
        </a:xfrm>
      </p:grpSpPr>
      <p:sp>
        <p:nvSpPr>
          <p:cNvPr id="5" name="Sisu kohatäide 5">
            <a:extLst>
              <a:ext uri="{FF2B5EF4-FFF2-40B4-BE49-F238E27FC236}">
                <a16:creationId xmlns:a16="http://schemas.microsoft.com/office/drawing/2014/main" id="{990616E4-B4C6-4890-B805-E4B10397DE9C}"/>
              </a:ext>
            </a:extLst>
          </p:cNvPr>
          <p:cNvSpPr>
            <a:spLocks noGrp="1"/>
          </p:cNvSpPr>
          <p:nvPr>
            <p:ph sz="quarter" idx="11"/>
          </p:nvPr>
        </p:nvSpPr>
        <p:spPr>
          <a:xfrm>
            <a:off x="431800" y="1605600"/>
            <a:ext cx="10985500" cy="4910400"/>
          </a:xfrm>
        </p:spPr>
        <p:txBody>
          <a:bodyPr/>
          <a:lstStyle/>
          <a:p>
            <a:pPr lvl="0"/>
            <a:r>
              <a:rPr lang="et-EE" dirty="0"/>
              <a:t>Klõpsake juhteksemplari tekstilaadide redigeerimiseks</a:t>
            </a:r>
          </a:p>
          <a:p>
            <a:pPr lvl="1"/>
            <a:r>
              <a:rPr lang="et-EE" dirty="0"/>
              <a:t>Teine tase</a:t>
            </a:r>
          </a:p>
          <a:p>
            <a:pPr lvl="2"/>
            <a:r>
              <a:rPr lang="et-EE" dirty="0"/>
              <a:t>Kolmas tase</a:t>
            </a:r>
          </a:p>
          <a:p>
            <a:pPr lvl="3"/>
            <a:r>
              <a:rPr lang="et-EE" dirty="0"/>
              <a:t>Neljas tase</a:t>
            </a:r>
          </a:p>
          <a:p>
            <a:pPr lvl="4"/>
            <a:r>
              <a:rPr lang="et-EE" dirty="0"/>
              <a:t>Viies tase</a:t>
            </a:r>
          </a:p>
        </p:txBody>
      </p:sp>
      <p:sp>
        <p:nvSpPr>
          <p:cNvPr id="22" name="Slide Title"/>
          <p:cNvSpPr txBox="1">
            <a:spLocks noGrp="1"/>
          </p:cNvSpPr>
          <p:nvPr>
            <p:ph type="title" hasCustomPrompt="1"/>
          </p:nvPr>
        </p:nvSpPr>
        <p:spPr>
          <a:prstGeom prst="rect">
            <a:avLst/>
          </a:prstGeom>
        </p:spPr>
        <p:txBody>
          <a:bodyPr/>
          <a:lstStyle>
            <a:lvl1pPr>
              <a:defRPr/>
            </a:lvl1pPr>
          </a:lstStyle>
          <a:p>
            <a:r>
              <a:rPr lang="et-EE" dirty="0"/>
              <a:t>Pealkirja tekst</a:t>
            </a:r>
            <a:endParaRPr dirty="0"/>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7412002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a:xfrm>
            <a:off x="7337102" y="6398878"/>
            <a:ext cx="4193908" cy="365125"/>
          </a:xfrm>
          <a:prstGeom prst="rect">
            <a:avLst/>
          </a:prstGeom>
        </p:spPr>
        <p:txBody>
          <a:bodyPr/>
          <a:lstStyle/>
          <a:p>
            <a:fld id="{11EAACC7-3B3F-47D1-959A-EF58926E955E}" type="datetimeFigureOut">
              <a:rPr lang="en-US" smtClean="0"/>
              <a:t>9/24/2021</a:t>
            </a:fld>
            <a:endParaRPr lang="en-US" dirty="0"/>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a:xfrm>
            <a:off x="154430" y="6398878"/>
            <a:ext cx="1687818"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406676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1BE8-ECC1-4027-B16E-C7BECCA9DF45}"/>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1246C7E1-471A-46AA-8068-98E68C0C20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EF7C9F8F-EC48-4D16-B4C6-023A7B607BE6}"/>
              </a:ext>
            </a:extLst>
          </p:cNvPr>
          <p:cNvSpPr>
            <a:spLocks noGrp="1"/>
          </p:cNvSpPr>
          <p:nvPr>
            <p:ph type="dt" sz="half" idx="10"/>
          </p:nvPr>
        </p:nvSpPr>
        <p:spPr>
          <a:xfrm>
            <a:off x="7337102" y="6398878"/>
            <a:ext cx="4193908" cy="365125"/>
          </a:xfrm>
          <a:prstGeom prst="rect">
            <a:avLst/>
          </a:prstGeom>
        </p:spPr>
        <p:txBody>
          <a:bodyPr/>
          <a:lstStyle/>
          <a:p>
            <a:fld id="{11EAACC7-3B3F-47D1-959A-EF58926E955E}" type="datetimeFigureOut">
              <a:rPr lang="en-US" smtClean="0"/>
              <a:t>9/24/2021</a:t>
            </a:fld>
            <a:endParaRPr lang="en-US"/>
          </a:p>
        </p:txBody>
      </p:sp>
      <p:sp>
        <p:nvSpPr>
          <p:cNvPr id="5" name="Footer Placeholder 4">
            <a:extLst>
              <a:ext uri="{FF2B5EF4-FFF2-40B4-BE49-F238E27FC236}">
                <a16:creationId xmlns:a16="http://schemas.microsoft.com/office/drawing/2014/main" id="{B79FA5B3-F726-417B-932A-B93E0C8F5AB3}"/>
              </a:ext>
            </a:extLst>
          </p:cNvPr>
          <p:cNvSpPr>
            <a:spLocks noGrp="1"/>
          </p:cNvSpPr>
          <p:nvPr>
            <p:ph type="ftr" sz="quarter" idx="11"/>
          </p:nvPr>
        </p:nvSpPr>
        <p:spPr>
          <a:xfrm>
            <a:off x="154430" y="6398878"/>
            <a:ext cx="1687818"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77D21F1-1A24-43EA-AB09-3024C491E8FB}"/>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360328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569-B648-4D50-BEB8-E8DAE24D6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831B3-A1FD-470C-BEEE-4CFB441502DD}"/>
              </a:ext>
            </a:extLst>
          </p:cNvPr>
          <p:cNvSpPr>
            <a:spLocks noGrp="1"/>
          </p:cNvSpPr>
          <p:nvPr>
            <p:ph sz="half" idx="1"/>
          </p:nvPr>
        </p:nvSpPr>
        <p:spPr>
          <a:xfrm>
            <a:off x="838200" y="1924493"/>
            <a:ext cx="5181600" cy="425247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1F34A17-C244-438C-9AE3-FB9B3CE3BD8F}"/>
              </a:ext>
            </a:extLst>
          </p:cNvPr>
          <p:cNvSpPr>
            <a:spLocks noGrp="1"/>
          </p:cNvSpPr>
          <p:nvPr>
            <p:ph sz="half" idx="2"/>
          </p:nvPr>
        </p:nvSpPr>
        <p:spPr>
          <a:xfrm>
            <a:off x="6172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FA3AA-3FC1-4B98-8F99-1726F1AC0A38}"/>
              </a:ext>
            </a:extLst>
          </p:cNvPr>
          <p:cNvSpPr>
            <a:spLocks noGrp="1"/>
          </p:cNvSpPr>
          <p:nvPr>
            <p:ph type="dt" sz="half" idx="10"/>
          </p:nvPr>
        </p:nvSpPr>
        <p:spPr>
          <a:xfrm>
            <a:off x="7337102" y="6398878"/>
            <a:ext cx="4193908" cy="365125"/>
          </a:xfrm>
          <a:prstGeom prst="rect">
            <a:avLst/>
          </a:prstGeom>
        </p:spPr>
        <p:txBody>
          <a:bodyPr/>
          <a:lstStyle/>
          <a:p>
            <a:fld id="{11EAACC7-3B3F-47D1-959A-EF58926E955E}" type="datetimeFigureOut">
              <a:rPr lang="en-US" smtClean="0"/>
              <a:t>9/24/2021</a:t>
            </a:fld>
            <a:endParaRPr lang="en-US"/>
          </a:p>
        </p:txBody>
      </p:sp>
      <p:sp>
        <p:nvSpPr>
          <p:cNvPr id="6" name="Footer Placeholder 5">
            <a:extLst>
              <a:ext uri="{FF2B5EF4-FFF2-40B4-BE49-F238E27FC236}">
                <a16:creationId xmlns:a16="http://schemas.microsoft.com/office/drawing/2014/main" id="{1CE10883-BACC-41A1-9067-ECFDB937D721}"/>
              </a:ext>
            </a:extLst>
          </p:cNvPr>
          <p:cNvSpPr>
            <a:spLocks noGrp="1"/>
          </p:cNvSpPr>
          <p:nvPr>
            <p:ph type="ftr" sz="quarter" idx="11"/>
          </p:nvPr>
        </p:nvSpPr>
        <p:spPr>
          <a:xfrm>
            <a:off x="154430" y="6398878"/>
            <a:ext cx="1687818"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913487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39788" y="1734325"/>
            <a:ext cx="5157787"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39788" y="255823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6172200" y="1734325"/>
            <a:ext cx="5183188"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6172200" y="255823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a:xfrm>
            <a:off x="7337102" y="6398878"/>
            <a:ext cx="4193908" cy="365125"/>
          </a:xfrm>
          <a:prstGeom prst="rect">
            <a:avLst/>
          </a:prstGeom>
        </p:spPr>
        <p:txBody>
          <a:bodyPr/>
          <a:lstStyle/>
          <a:p>
            <a:fld id="{11EAACC7-3B3F-47D1-959A-EF58926E955E}" type="datetimeFigureOut">
              <a:rPr lang="en-US" smtClean="0"/>
              <a:t>9/24/2021</a:t>
            </a:fld>
            <a:endParaRPr lang="en-US"/>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a:xfrm>
            <a:off x="154430" y="6398878"/>
            <a:ext cx="1687818"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274168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a:xfrm>
            <a:off x="7337102" y="6398878"/>
            <a:ext cx="4193908" cy="365125"/>
          </a:xfrm>
          <a:prstGeom prst="rect">
            <a:avLst/>
          </a:prstGeom>
        </p:spPr>
        <p:txBody>
          <a:bodyPr/>
          <a:lstStyle/>
          <a:p>
            <a:fld id="{11EAACC7-3B3F-47D1-959A-EF58926E955E}" type="datetimeFigureOut">
              <a:rPr lang="en-US" smtClean="0"/>
              <a:t>9/24/2021</a:t>
            </a:fld>
            <a:endParaRPr lang="en-US"/>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a:xfrm>
            <a:off x="154430" y="6398878"/>
            <a:ext cx="1687818"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477228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a:xfrm>
            <a:off x="7337102" y="6398878"/>
            <a:ext cx="4193908" cy="365125"/>
          </a:xfrm>
          <a:prstGeom prst="rect">
            <a:avLst/>
          </a:prstGeom>
        </p:spPr>
        <p:txBody>
          <a:bodyPr/>
          <a:lstStyle/>
          <a:p>
            <a:fld id="{11EAACC7-3B3F-47D1-959A-EF58926E955E}" type="datetimeFigureOut">
              <a:rPr lang="en-US" smtClean="0"/>
              <a:t>9/24/2021</a:t>
            </a:fld>
            <a:endParaRPr lang="en-US"/>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a:xfrm>
            <a:off x="154430" y="6398878"/>
            <a:ext cx="1687818"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986283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E2C-9DAA-489D-AC88-15CBBA8A9B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124BE-E494-445A-A4FB-A2A8F28F0C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446DE-9A32-4774-9F7C-86678CA90E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0115D-61B3-46D0-B4D3-30C374B526CF}"/>
              </a:ext>
            </a:extLst>
          </p:cNvPr>
          <p:cNvSpPr>
            <a:spLocks noGrp="1"/>
          </p:cNvSpPr>
          <p:nvPr>
            <p:ph type="dt" sz="half" idx="10"/>
          </p:nvPr>
        </p:nvSpPr>
        <p:spPr>
          <a:xfrm>
            <a:off x="7337102" y="6398878"/>
            <a:ext cx="4193908" cy="365125"/>
          </a:xfrm>
          <a:prstGeom prst="rect">
            <a:avLst/>
          </a:prstGeom>
        </p:spPr>
        <p:txBody>
          <a:bodyPr/>
          <a:lstStyle/>
          <a:p>
            <a:fld id="{11EAACC7-3B3F-47D1-959A-EF58926E955E}" type="datetimeFigureOut">
              <a:rPr lang="en-US" smtClean="0"/>
              <a:t>9/24/2021</a:t>
            </a:fld>
            <a:endParaRPr lang="en-US"/>
          </a:p>
        </p:txBody>
      </p:sp>
      <p:sp>
        <p:nvSpPr>
          <p:cNvPr id="6" name="Footer Placeholder 5">
            <a:extLst>
              <a:ext uri="{FF2B5EF4-FFF2-40B4-BE49-F238E27FC236}">
                <a16:creationId xmlns:a16="http://schemas.microsoft.com/office/drawing/2014/main" id="{EF3C2AFC-D0F8-469F-B1E0-123C2E066EC1}"/>
              </a:ext>
            </a:extLst>
          </p:cNvPr>
          <p:cNvSpPr>
            <a:spLocks noGrp="1"/>
          </p:cNvSpPr>
          <p:nvPr>
            <p:ph type="ftr" sz="quarter" idx="11"/>
          </p:nvPr>
        </p:nvSpPr>
        <p:spPr>
          <a:xfrm>
            <a:off x="154430" y="6398878"/>
            <a:ext cx="1687818"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494556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a:xfrm>
            <a:off x="7337102" y="6398878"/>
            <a:ext cx="4193908" cy="365125"/>
          </a:xfrm>
          <a:prstGeom prst="rect">
            <a:avLst/>
          </a:prstGeom>
        </p:spPr>
        <p:txBody>
          <a:bodyPr/>
          <a:lstStyle/>
          <a:p>
            <a:fld id="{11EAACC7-3B3F-47D1-959A-EF58926E955E}" type="datetimeFigureOut">
              <a:rPr lang="en-US" smtClean="0"/>
              <a:t>9/24/2021</a:t>
            </a:fld>
            <a:endParaRPr lang="en-US"/>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a:xfrm>
            <a:off x="154430" y="6398878"/>
            <a:ext cx="1687818"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949362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D1398B97-5AA2-0142-944D-A3B42ED8FED2}"/>
              </a:ext>
            </a:extLst>
          </p:cNvPr>
          <p:cNvSpPr/>
          <p:nvPr userDrawn="1"/>
        </p:nvSpPr>
        <p:spPr>
          <a:xfrm>
            <a:off x="0" y="6608575"/>
            <a:ext cx="12192001" cy="256065"/>
          </a:xfrm>
          <a:prstGeom prst="rect">
            <a:avLst/>
          </a:prstGeom>
          <a:solidFill>
            <a:schemeClr val="tx2">
              <a:lumMod val="50000"/>
              <a:lumOff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cxnSp>
        <p:nvCxnSpPr>
          <p:cNvPr id="21" name="Straight Connector 20">
            <a:extLst>
              <a:ext uri="{FF2B5EF4-FFF2-40B4-BE49-F238E27FC236}">
                <a16:creationId xmlns:a16="http://schemas.microsoft.com/office/drawing/2014/main" id="{4436E0F2-A64B-471E-93C0-8DFE08CC57C8}"/>
              </a:ext>
            </a:extLst>
          </p:cNvPr>
          <p:cNvCxnSpPr>
            <a:cxnSpLocks/>
          </p:cNvCxnSpPr>
          <p:nvPr/>
        </p:nvCxnSpPr>
        <p:spPr>
          <a:xfrm flipH="1">
            <a:off x="0" y="0"/>
            <a:ext cx="3119718" cy="685800"/>
          </a:xfrm>
          <a:prstGeom prst="line">
            <a:avLst/>
          </a:prstGeom>
          <a:ln w="12700">
            <a:solidFill>
              <a:schemeClr val="tx2">
                <a:lumMod val="50000"/>
                <a:lumOff val="50000"/>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E3AB1-2A8C-4607-9FAE-D8BDB280FE1A}"/>
              </a:ext>
            </a:extLst>
          </p:cNvPr>
          <p:cNvCxnSpPr>
            <a:cxnSpLocks/>
          </p:cNvCxnSpPr>
          <p:nvPr/>
        </p:nvCxnSpPr>
        <p:spPr>
          <a:xfrm>
            <a:off x="903768" y="0"/>
            <a:ext cx="0" cy="6858000"/>
          </a:xfrm>
          <a:prstGeom prst="line">
            <a:avLst/>
          </a:prstGeom>
          <a:ln w="12700">
            <a:solidFill>
              <a:schemeClr val="tx2">
                <a:lumMod val="50000"/>
                <a:lumOff val="50000"/>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66059-832F-40B6-A35F-F56C8F38A1E7}"/>
              </a:ext>
            </a:extLst>
          </p:cNvPr>
          <p:cNvCxnSpPr>
            <a:cxnSpLocks/>
          </p:cNvCxnSpPr>
          <p:nvPr/>
        </p:nvCxnSpPr>
        <p:spPr>
          <a:xfrm flipH="1" flipV="1">
            <a:off x="0" y="6324599"/>
            <a:ext cx="6243639" cy="533403"/>
          </a:xfrm>
          <a:prstGeom prst="line">
            <a:avLst/>
          </a:prstGeom>
          <a:ln w="12700">
            <a:solidFill>
              <a:schemeClr val="tx2">
                <a:lumMod val="50000"/>
                <a:lumOff val="50000"/>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143000" y="533401"/>
            <a:ext cx="9906000" cy="138215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143000" y="2009554"/>
            <a:ext cx="9906000" cy="402442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5860556" y="6506159"/>
            <a:ext cx="470887"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312CC964-A50B-4C29-B4E4-2C30BB34CCF3}" type="slidenum">
              <a:rPr lang="en-US" smtClean="0"/>
              <a:t>‹#›</a:t>
            </a:fld>
            <a:endParaRPr lang="en-US"/>
          </a:p>
        </p:txBody>
      </p:sp>
      <p:sp>
        <p:nvSpPr>
          <p:cNvPr id="7" name="TextBox 6">
            <a:extLst>
              <a:ext uri="{FF2B5EF4-FFF2-40B4-BE49-F238E27FC236}">
                <a16:creationId xmlns:a16="http://schemas.microsoft.com/office/drawing/2014/main" id="{8FB7CE84-9967-1145-B907-492F6854AF3B}"/>
              </a:ext>
            </a:extLst>
          </p:cNvPr>
          <p:cNvSpPr txBox="1"/>
          <p:nvPr userDrawn="1"/>
        </p:nvSpPr>
        <p:spPr>
          <a:xfrm>
            <a:off x="7285530" y="6582718"/>
            <a:ext cx="4950373" cy="307777"/>
          </a:xfrm>
          <a:prstGeom prst="rect">
            <a:avLst/>
          </a:prstGeom>
          <a:noFill/>
        </p:spPr>
        <p:txBody>
          <a:bodyPr wrap="square" rtlCol="0">
            <a:spAutoFit/>
          </a:bodyPr>
          <a:lstStyle/>
          <a:p>
            <a:pPr algn="r"/>
            <a:r>
              <a:rPr lang="et-EE" sz="1400" b="0" spc="300" dirty="0"/>
              <a:t>Konverents: Taastumise toetamise võimalused</a:t>
            </a:r>
          </a:p>
        </p:txBody>
      </p:sp>
      <p:cxnSp>
        <p:nvCxnSpPr>
          <p:cNvPr id="30" name="Straight Connector 29">
            <a:extLst>
              <a:ext uri="{FF2B5EF4-FFF2-40B4-BE49-F238E27FC236}">
                <a16:creationId xmlns:a16="http://schemas.microsoft.com/office/drawing/2014/main" id="{7325C59F-8414-C44E-ACD7-569710C3725D}"/>
              </a:ext>
            </a:extLst>
          </p:cNvPr>
          <p:cNvCxnSpPr>
            <a:cxnSpLocks/>
          </p:cNvCxnSpPr>
          <p:nvPr userDrawn="1"/>
        </p:nvCxnSpPr>
        <p:spPr>
          <a:xfrm flipH="1" flipV="1">
            <a:off x="9265024" y="1"/>
            <a:ext cx="2926976" cy="439403"/>
          </a:xfrm>
          <a:prstGeom prst="line">
            <a:avLst/>
          </a:prstGeom>
          <a:ln w="12700">
            <a:solidFill>
              <a:schemeClr val="tx2">
                <a:lumMod val="50000"/>
                <a:lumOff val="50000"/>
                <a:alpha val="70000"/>
              </a:schemeClr>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04B26F10-07AD-7D4A-95D6-362598012368}"/>
              </a:ext>
            </a:extLst>
          </p:cNvPr>
          <p:cNvSpPr/>
          <p:nvPr userDrawn="1"/>
        </p:nvSpPr>
        <p:spPr>
          <a:xfrm>
            <a:off x="-2" y="-13285"/>
            <a:ext cx="12192002" cy="256065"/>
          </a:xfrm>
          <a:prstGeom prst="rect">
            <a:avLst/>
          </a:prstGeom>
          <a:solidFill>
            <a:schemeClr val="tx2">
              <a:lumMod val="50000"/>
              <a:lumOff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Tree>
    <p:extLst>
      <p:ext uri="{BB962C8B-B14F-4D97-AF65-F5344CB8AC3E}">
        <p14:creationId xmlns:p14="http://schemas.microsoft.com/office/powerpoint/2010/main" val="2042502857"/>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40" r:id="rId12"/>
    <p:sldLayoutId id="2147483741" r:id="rId13"/>
    <p:sldLayoutId id="2147483742" r:id="rId14"/>
  </p:sldLayoutIdLst>
  <p:txStyles>
    <p:titleStyle>
      <a:lvl1pPr algn="l" defTabSz="914400" rtl="0" eaLnBrk="1" latinLnBrk="0" hangingPunct="1">
        <a:lnSpc>
          <a:spcPct val="90000"/>
        </a:lnSpc>
        <a:spcBef>
          <a:spcPct val="0"/>
        </a:spcBef>
        <a:buNone/>
        <a:defRPr sz="4000" i="0" kern="1200" cap="none" baseline="0">
          <a:solidFill>
            <a:schemeClr val="tx1"/>
          </a:solidFill>
          <a:latin typeface="Univers" panose="020B0503020202020204" pitchFamily="34" charset="0"/>
          <a:ea typeface="+mj-ea"/>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25.emf"/></Relationships>
</file>

<file path=ppt/slides/_rels/slide1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27.emf"/></Relationships>
</file>

<file path=ppt/slides/_rels/slide1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30.e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32.emf"/></Relationships>
</file>

<file path=ppt/slides/_rels/slide2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3.xml"/><Relationship Id="rId5" Type="http://schemas.openxmlformats.org/officeDocument/2006/relationships/image" Target="../media/image16.sv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5.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4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lRVrdmfvxvI" TargetMode="External"/><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8" Type="http://schemas.openxmlformats.org/officeDocument/2006/relationships/hyperlink" Target="http://peaasi.ee/vaimse-tervise-tegevuskava-tookohal/" TargetMode="External"/><Relationship Id="rId3" Type="http://schemas.openxmlformats.org/officeDocument/2006/relationships/image" Target="../media/image37.png"/><Relationship Id="rId7"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hyperlink" Target="https://esmaabi.peaasi.ee/" TargetMode="External"/><Relationship Id="rId5" Type="http://schemas.openxmlformats.org/officeDocument/2006/relationships/image" Target="../media/image35.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1FA48-66CC-F74E-9FCF-9781E7F87EFC}"/>
              </a:ext>
            </a:extLst>
          </p:cNvPr>
          <p:cNvSpPr>
            <a:spLocks noGrp="1"/>
          </p:cNvSpPr>
          <p:nvPr>
            <p:ph type="ctrTitle"/>
          </p:nvPr>
        </p:nvSpPr>
        <p:spPr>
          <a:xfrm>
            <a:off x="6697502" y="176818"/>
            <a:ext cx="5199568" cy="1473306"/>
          </a:xfrm>
        </p:spPr>
        <p:txBody>
          <a:bodyPr>
            <a:noAutofit/>
          </a:bodyPr>
          <a:lstStyle/>
          <a:p>
            <a:r>
              <a:rPr lang="et-EE" sz="2000" b="1" dirty="0"/>
              <a:t>KONVERENTS</a:t>
            </a:r>
            <a:br>
              <a:rPr lang="et-EE" sz="2000" b="1" dirty="0"/>
            </a:br>
            <a:r>
              <a:rPr lang="et-EE" sz="2000" b="1" dirty="0"/>
              <a:t> „TAASTUMISE TOETAMISE VÕIMALUSED“ </a:t>
            </a:r>
            <a:br>
              <a:rPr lang="et-EE" sz="2000" b="1" dirty="0"/>
            </a:br>
            <a:r>
              <a:rPr lang="et-EE" sz="2000" b="1" dirty="0"/>
              <a:t>21.-22.09.2021</a:t>
            </a:r>
            <a:endParaRPr lang="et-EE" sz="2000" b="1" dirty="0">
              <a:latin typeface="+mn-lt"/>
            </a:endParaRPr>
          </a:p>
        </p:txBody>
      </p:sp>
      <p:sp>
        <p:nvSpPr>
          <p:cNvPr id="6" name="Subtitle 5">
            <a:extLst>
              <a:ext uri="{FF2B5EF4-FFF2-40B4-BE49-F238E27FC236}">
                <a16:creationId xmlns:a16="http://schemas.microsoft.com/office/drawing/2014/main" id="{0B07CA6C-9669-4389-85EA-329DE1F5C0F7}"/>
              </a:ext>
            </a:extLst>
          </p:cNvPr>
          <p:cNvSpPr>
            <a:spLocks noGrp="1"/>
          </p:cNvSpPr>
          <p:nvPr>
            <p:ph type="subTitle" idx="1"/>
          </p:nvPr>
        </p:nvSpPr>
        <p:spPr>
          <a:xfrm>
            <a:off x="6096000" y="2574493"/>
            <a:ext cx="5199568" cy="1473306"/>
          </a:xfrm>
        </p:spPr>
        <p:txBody>
          <a:bodyPr>
            <a:normAutofit fontScale="25000" lnSpcReduction="20000"/>
          </a:bodyPr>
          <a:lstStyle/>
          <a:p>
            <a:r>
              <a:rPr lang="et-EE" sz="12800" cap="none" dirty="0"/>
              <a:t>Töötuba: </a:t>
            </a:r>
          </a:p>
          <a:p>
            <a:r>
              <a:rPr lang="et-EE" sz="12800" cap="none" dirty="0"/>
              <a:t>Töötamine ja suhted</a:t>
            </a:r>
          </a:p>
          <a:p>
            <a:endParaRPr lang="et-EE" sz="6400" cap="none" dirty="0"/>
          </a:p>
          <a:p>
            <a:r>
              <a:rPr lang="et-EE" sz="6400" cap="none" dirty="0"/>
              <a:t>Karin Hanga</a:t>
            </a:r>
          </a:p>
          <a:p>
            <a:r>
              <a:rPr lang="et-EE" sz="6400" cap="none" dirty="0"/>
              <a:t>Kadri Roosipuu</a:t>
            </a:r>
          </a:p>
          <a:p>
            <a:r>
              <a:rPr lang="et-EE" sz="6400" cap="none" dirty="0"/>
              <a:t>Anna-Kaisa Oidermaa</a:t>
            </a:r>
          </a:p>
          <a:p>
            <a:r>
              <a:rPr lang="et-EE" sz="6400" cap="none" dirty="0"/>
              <a:t>Külli Mäe</a:t>
            </a:r>
          </a:p>
          <a:p>
            <a:endParaRPr lang="et-EE" sz="2400" cap="none" dirty="0"/>
          </a:p>
        </p:txBody>
      </p:sp>
      <p:pic>
        <p:nvPicPr>
          <p:cNvPr id="8" name="Picture 7" descr="Text&#10;&#10;Description automatically generated">
            <a:extLst>
              <a:ext uri="{FF2B5EF4-FFF2-40B4-BE49-F238E27FC236}">
                <a16:creationId xmlns:a16="http://schemas.microsoft.com/office/drawing/2014/main" id="{65D47934-53C3-4BD8-8502-09D7E4824F15}"/>
              </a:ext>
            </a:extLst>
          </p:cNvPr>
          <p:cNvPicPr>
            <a:picLocks noChangeAspect="1"/>
          </p:cNvPicPr>
          <p:nvPr/>
        </p:nvPicPr>
        <p:blipFill>
          <a:blip r:embed="rId2"/>
          <a:stretch>
            <a:fillRect/>
          </a:stretch>
        </p:blipFill>
        <p:spPr>
          <a:xfrm>
            <a:off x="2482650" y="5774485"/>
            <a:ext cx="3956064" cy="887009"/>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6C0433B8-3EB7-40FA-8134-7720BCB1DE10}"/>
              </a:ext>
            </a:extLst>
          </p:cNvPr>
          <p:cNvPicPr>
            <a:picLocks noChangeAspect="1"/>
          </p:cNvPicPr>
          <p:nvPr/>
        </p:nvPicPr>
        <p:blipFill>
          <a:blip r:embed="rId3"/>
          <a:stretch>
            <a:fillRect/>
          </a:stretch>
        </p:blipFill>
        <p:spPr>
          <a:xfrm>
            <a:off x="191557" y="5774485"/>
            <a:ext cx="1815919" cy="959199"/>
          </a:xfrm>
          <a:prstGeom prst="rect">
            <a:avLst/>
          </a:prstGeom>
        </p:spPr>
      </p:pic>
      <p:pic>
        <p:nvPicPr>
          <p:cNvPr id="12" name="Picture 11" descr="Company name&#10;&#10;Description automatically generated with low confidence">
            <a:extLst>
              <a:ext uri="{FF2B5EF4-FFF2-40B4-BE49-F238E27FC236}">
                <a16:creationId xmlns:a16="http://schemas.microsoft.com/office/drawing/2014/main" id="{1423AB2D-31A3-479B-9A4E-E4B74C020A8B}"/>
              </a:ext>
            </a:extLst>
          </p:cNvPr>
          <p:cNvPicPr>
            <a:picLocks noChangeAspect="1"/>
          </p:cNvPicPr>
          <p:nvPr/>
        </p:nvPicPr>
        <p:blipFill>
          <a:blip r:embed="rId4"/>
          <a:stretch>
            <a:fillRect/>
          </a:stretch>
        </p:blipFill>
        <p:spPr>
          <a:xfrm>
            <a:off x="8012287" y="5668840"/>
            <a:ext cx="1128900" cy="991321"/>
          </a:xfrm>
          <a:prstGeom prst="rect">
            <a:avLst/>
          </a:prstGeom>
        </p:spPr>
      </p:pic>
      <p:pic>
        <p:nvPicPr>
          <p:cNvPr id="16" name="Picture 15" descr="Logo&#10;&#10;Description automatically generated">
            <a:extLst>
              <a:ext uri="{FF2B5EF4-FFF2-40B4-BE49-F238E27FC236}">
                <a16:creationId xmlns:a16="http://schemas.microsoft.com/office/drawing/2014/main" id="{8B65B396-88CC-4A45-A196-CB9C8A43FD36}"/>
              </a:ext>
            </a:extLst>
          </p:cNvPr>
          <p:cNvPicPr>
            <a:picLocks noChangeAspect="1"/>
          </p:cNvPicPr>
          <p:nvPr/>
        </p:nvPicPr>
        <p:blipFill>
          <a:blip r:embed="rId5"/>
          <a:stretch>
            <a:fillRect/>
          </a:stretch>
        </p:blipFill>
        <p:spPr>
          <a:xfrm>
            <a:off x="6662326" y="5668840"/>
            <a:ext cx="881941" cy="887010"/>
          </a:xfrm>
          <a:prstGeom prst="rect">
            <a:avLst/>
          </a:prstGeom>
        </p:spPr>
      </p:pic>
      <p:pic>
        <p:nvPicPr>
          <p:cNvPr id="18" name="Picture 17">
            <a:extLst>
              <a:ext uri="{FF2B5EF4-FFF2-40B4-BE49-F238E27FC236}">
                <a16:creationId xmlns:a16="http://schemas.microsoft.com/office/drawing/2014/main" id="{CD6625BE-D149-44C7-8E23-D23C37B534CE}"/>
              </a:ext>
            </a:extLst>
          </p:cNvPr>
          <p:cNvPicPr>
            <a:picLocks noChangeAspect="1"/>
          </p:cNvPicPr>
          <p:nvPr/>
        </p:nvPicPr>
        <p:blipFill>
          <a:blip r:embed="rId6"/>
          <a:stretch>
            <a:fillRect/>
          </a:stretch>
        </p:blipFill>
        <p:spPr>
          <a:xfrm>
            <a:off x="9297286" y="5668839"/>
            <a:ext cx="2834948" cy="991322"/>
          </a:xfrm>
          <a:prstGeom prst="rect">
            <a:avLst/>
          </a:prstGeom>
        </p:spPr>
      </p:pic>
    </p:spTree>
    <p:extLst>
      <p:ext uri="{BB962C8B-B14F-4D97-AF65-F5344CB8AC3E}">
        <p14:creationId xmlns:p14="http://schemas.microsoft.com/office/powerpoint/2010/main" val="2325844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Suur slaidi pealkiri…"/>
          <p:cNvSpPr txBox="1">
            <a:spLocks noGrp="1"/>
          </p:cNvSpPr>
          <p:nvPr>
            <p:ph type="title"/>
          </p:nvPr>
        </p:nvSpPr>
        <p:spPr>
          <a:xfrm>
            <a:off x="946151" y="539751"/>
            <a:ext cx="10455275" cy="1151890"/>
          </a:xfrm>
          <a:prstGeom prst="rect">
            <a:avLst/>
          </a:prstGeom>
        </p:spPr>
        <p:txBody>
          <a:bodyPr>
            <a:noAutofit/>
          </a:bodyPr>
          <a:lstStyle/>
          <a:p>
            <a:pPr>
              <a:defRPr sz="10000" spc="-200"/>
            </a:pPr>
            <a:r>
              <a:rPr lang="et-EE" sz="4400" dirty="0"/>
              <a:t>CARe metoodika rakendamise toetamine</a:t>
            </a:r>
            <a:endParaRPr sz="4400" dirty="0"/>
          </a:p>
        </p:txBody>
      </p:sp>
      <p:sp>
        <p:nvSpPr>
          <p:cNvPr id="439" name="Suur sisutekst Roboto light 40pt…"/>
          <p:cNvSpPr txBox="1"/>
          <p:nvPr/>
        </p:nvSpPr>
        <p:spPr>
          <a:xfrm>
            <a:off x="891748" y="1628146"/>
            <a:ext cx="6734782" cy="5037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p>
            <a:pPr marL="285750" indent="-285750">
              <a:buClr>
                <a:schemeClr val="accent1">
                  <a:lumMod val="75000"/>
                </a:schemeClr>
              </a:buClr>
              <a:buFont typeface="Arial" panose="020B0604020202020204" pitchFamily="34" charset="0"/>
              <a:buChar char="•"/>
              <a:defRPr sz="4000">
                <a:solidFill>
                  <a:srgbClr val="283338"/>
                </a:solidFill>
                <a:latin typeface="Roboto Light"/>
                <a:ea typeface="Roboto Light"/>
                <a:cs typeface="Roboto Light"/>
                <a:sym typeface="Roboto Light"/>
              </a:defRPr>
            </a:pPr>
            <a:r>
              <a:rPr lang="et-EE" sz="2400" dirty="0"/>
              <a:t>Töökeskse nõustamise tiim (7 liiget) koordineerib tegevusi, mis on seotud CARe oskuste arendamisega.</a:t>
            </a:r>
          </a:p>
          <a:p>
            <a:pPr marL="285750" indent="-285750">
              <a:buClr>
                <a:schemeClr val="accent1">
                  <a:lumMod val="75000"/>
                </a:schemeClr>
              </a:buClr>
              <a:buFont typeface="Arial" panose="020B0604020202020204" pitchFamily="34" charset="0"/>
              <a:buChar char="•"/>
              <a:defRPr sz="4000">
                <a:solidFill>
                  <a:srgbClr val="283338"/>
                </a:solidFill>
                <a:latin typeface="Roboto Light"/>
                <a:ea typeface="Roboto Light"/>
                <a:cs typeface="Roboto Light"/>
                <a:sym typeface="Roboto Light"/>
              </a:defRPr>
            </a:pPr>
            <a:endParaRPr lang="et-EE" sz="2400" dirty="0"/>
          </a:p>
          <a:p>
            <a:pPr marL="285750" indent="-285750">
              <a:buClr>
                <a:schemeClr val="accent1">
                  <a:lumMod val="75000"/>
                </a:schemeClr>
              </a:buClr>
              <a:buFont typeface="Arial" panose="020B0604020202020204" pitchFamily="34" charset="0"/>
              <a:buChar char="•"/>
              <a:defRPr sz="4000">
                <a:solidFill>
                  <a:srgbClr val="283338"/>
                </a:solidFill>
                <a:latin typeface="Roboto Light"/>
                <a:ea typeface="Roboto Light"/>
                <a:cs typeface="Roboto Light"/>
                <a:sym typeface="Roboto Light"/>
              </a:defRPr>
            </a:pPr>
            <a:r>
              <a:rPr lang="et-EE" sz="2400" dirty="0"/>
              <a:t>Koolitajatega (Heaolu ja Taastumise kooliga) koostöö.</a:t>
            </a:r>
          </a:p>
          <a:p>
            <a:pPr algn="l">
              <a:buClr>
                <a:schemeClr val="accent1">
                  <a:lumMod val="75000"/>
                </a:schemeClr>
              </a:buClr>
              <a:defRPr sz="4000">
                <a:solidFill>
                  <a:srgbClr val="283338"/>
                </a:solidFill>
                <a:latin typeface="Roboto Light"/>
                <a:ea typeface="Roboto Light"/>
                <a:cs typeface="Roboto Light"/>
                <a:sym typeface="Roboto Light"/>
              </a:defRPr>
            </a:pPr>
            <a:endParaRPr lang="et-EE" sz="2400" dirty="0"/>
          </a:p>
          <a:p>
            <a:pPr marL="285750" indent="-285750">
              <a:buClr>
                <a:schemeClr val="accent1">
                  <a:lumMod val="75000"/>
                </a:schemeClr>
              </a:buClr>
              <a:buFont typeface="Arial" panose="020B0604020202020204" pitchFamily="34" charset="0"/>
              <a:buChar char="•"/>
              <a:defRPr sz="4000">
                <a:solidFill>
                  <a:srgbClr val="283338"/>
                </a:solidFill>
                <a:latin typeface="Roboto Light"/>
                <a:ea typeface="Roboto Light"/>
                <a:cs typeface="Roboto Light"/>
                <a:sym typeface="Roboto Light"/>
              </a:defRPr>
            </a:pPr>
            <a:r>
              <a:rPr lang="et-EE" sz="2400" dirty="0"/>
              <a:t>Nõustamiskohtumised: e-kanal, telefoni teel, silmast-silma.</a:t>
            </a:r>
          </a:p>
          <a:p>
            <a:pPr marL="285750" indent="-285750">
              <a:buClr>
                <a:schemeClr val="accent1">
                  <a:lumMod val="75000"/>
                </a:schemeClr>
              </a:buClr>
              <a:buFont typeface="Arial" panose="020B0604020202020204" pitchFamily="34" charset="0"/>
              <a:buChar char="•"/>
              <a:defRPr sz="4000">
                <a:solidFill>
                  <a:srgbClr val="283338"/>
                </a:solidFill>
                <a:latin typeface="Roboto Light"/>
                <a:ea typeface="Roboto Light"/>
                <a:cs typeface="Roboto Light"/>
                <a:sym typeface="Roboto Light"/>
              </a:defRPr>
            </a:pPr>
            <a:endParaRPr lang="et-EE" sz="2400" dirty="0"/>
          </a:p>
          <a:p>
            <a:pPr marL="285750" indent="-285750">
              <a:buClr>
                <a:schemeClr val="accent1">
                  <a:lumMod val="75000"/>
                </a:schemeClr>
              </a:buClr>
              <a:buFont typeface="Arial" panose="020B0604020202020204" pitchFamily="34" charset="0"/>
              <a:buChar char="•"/>
              <a:defRPr sz="4000">
                <a:solidFill>
                  <a:srgbClr val="283338"/>
                </a:solidFill>
                <a:latin typeface="Roboto Light"/>
                <a:ea typeface="Roboto Light"/>
                <a:cs typeface="Roboto Light"/>
                <a:sym typeface="Roboto Light"/>
              </a:defRPr>
            </a:pPr>
            <a:r>
              <a:rPr lang="et-EE" sz="2400" dirty="0"/>
              <a:t>Infosüsteemi täiendus CARe profiiliga 2021.</a:t>
            </a:r>
          </a:p>
          <a:p>
            <a:pPr marL="285750" indent="-285750">
              <a:buFont typeface="Arial" panose="020B0604020202020204" pitchFamily="34" charset="0"/>
              <a:buChar char="•"/>
              <a:defRPr sz="4000">
                <a:solidFill>
                  <a:srgbClr val="283338"/>
                </a:solidFill>
                <a:latin typeface="Roboto Light"/>
                <a:ea typeface="Roboto Light"/>
                <a:cs typeface="Roboto Light"/>
                <a:sym typeface="Roboto Light"/>
              </a:defRPr>
            </a:pPr>
            <a:endParaRPr lang="et-EE" sz="2000" dirty="0"/>
          </a:p>
          <a:p>
            <a:pPr algn="l">
              <a:defRPr sz="4000">
                <a:solidFill>
                  <a:srgbClr val="283338"/>
                </a:solidFill>
                <a:latin typeface="Roboto Light"/>
                <a:ea typeface="Roboto Light"/>
                <a:cs typeface="Roboto Light"/>
                <a:sym typeface="Roboto Light"/>
              </a:defRPr>
            </a:pPr>
            <a:endParaRPr lang="et-EE" sz="2000" dirty="0"/>
          </a:p>
          <a:p>
            <a:pPr algn="l">
              <a:defRPr sz="4000">
                <a:solidFill>
                  <a:srgbClr val="283338"/>
                </a:solidFill>
                <a:latin typeface="Roboto Light"/>
                <a:ea typeface="Roboto Light"/>
                <a:cs typeface="Roboto Light"/>
                <a:sym typeface="Roboto Light"/>
              </a:defRPr>
            </a:pPr>
            <a:endParaRPr sz="2000" dirty="0"/>
          </a:p>
        </p:txBody>
      </p:sp>
      <p:pic>
        <p:nvPicPr>
          <p:cNvPr id="441"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40164" y="2909479"/>
            <a:ext cx="2319223" cy="3920438"/>
          </a:xfrm>
          <a:prstGeom prst="rect">
            <a:avLst/>
          </a:prstGeom>
          <a:ln w="12700">
            <a:miter lim="400000"/>
          </a:ln>
        </p:spPr>
      </p:pic>
      <p:pic>
        <p:nvPicPr>
          <p:cNvPr id="442"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01648" y="2937562"/>
            <a:ext cx="2089102" cy="3892355"/>
          </a:xfrm>
          <a:prstGeom prst="rect">
            <a:avLst/>
          </a:prstGeom>
          <a:ln w="12700">
            <a:miter lim="400000"/>
          </a:ln>
        </p:spPr>
      </p:pic>
    </p:spTree>
    <p:extLst>
      <p:ext uri="{BB962C8B-B14F-4D97-AF65-F5344CB8AC3E}">
        <p14:creationId xmlns:p14="http://schemas.microsoft.com/office/powerpoint/2010/main" val="127581145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Suur sisutekst Roboto light 40pt…"/>
          <p:cNvSpPr txBox="1"/>
          <p:nvPr/>
        </p:nvSpPr>
        <p:spPr>
          <a:xfrm>
            <a:off x="431800" y="2377704"/>
            <a:ext cx="6150710" cy="359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p>
            <a:pPr algn="l">
              <a:defRPr sz="4000">
                <a:solidFill>
                  <a:srgbClr val="283338"/>
                </a:solidFill>
                <a:latin typeface="Roboto Light"/>
                <a:ea typeface="Roboto Light"/>
                <a:cs typeface="Roboto Light"/>
                <a:sym typeface="Roboto Light"/>
              </a:defRPr>
            </a:pPr>
            <a:endParaRPr sz="2000" dirty="0"/>
          </a:p>
        </p:txBody>
      </p:sp>
      <p:sp>
        <p:nvSpPr>
          <p:cNvPr id="5" name="Suur slaidi pealkiri…">
            <a:extLst>
              <a:ext uri="{FF2B5EF4-FFF2-40B4-BE49-F238E27FC236}">
                <a16:creationId xmlns:a16="http://schemas.microsoft.com/office/drawing/2014/main" id="{BCAE0CB9-44A3-4182-B45C-1A62675A59CB}"/>
              </a:ext>
            </a:extLst>
          </p:cNvPr>
          <p:cNvSpPr txBox="1">
            <a:spLocks/>
          </p:cNvSpPr>
          <p:nvPr/>
        </p:nvSpPr>
        <p:spPr>
          <a:xfrm>
            <a:off x="879982" y="334771"/>
            <a:ext cx="10829758" cy="11518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Autofit/>
          </a:bodyPr>
          <a:lstStyle>
            <a:lvl1pPr marL="0" marR="0" indent="0" algn="l" defTabSz="2438338" latinLnBrk="0">
              <a:lnSpc>
                <a:spcPct val="80000"/>
              </a:lnSpc>
              <a:spcBef>
                <a:spcPts val="0"/>
              </a:spcBef>
              <a:spcAft>
                <a:spcPts val="0"/>
              </a:spcAft>
              <a:buClrTx/>
              <a:buSzTx/>
              <a:buFontTx/>
              <a:buNone/>
              <a:tabLst/>
              <a:defRPr sz="6000" b="0" i="0" u="none" strike="noStrike" cap="none" spc="-119" baseline="0">
                <a:solidFill>
                  <a:srgbClr val="283338"/>
                </a:solidFill>
                <a:uFillTx/>
                <a:latin typeface="Roboto Light"/>
                <a:ea typeface="Roboto Light"/>
                <a:cs typeface="Roboto Light"/>
                <a:sym typeface="Roboto Light"/>
              </a:defRPr>
            </a:lvl1pPr>
            <a:lvl2pPr marL="0" marR="0" indent="457200" algn="l" defTabSz="2438338" latinLnBrk="0">
              <a:lnSpc>
                <a:spcPct val="80000"/>
              </a:lnSpc>
              <a:spcBef>
                <a:spcPts val="0"/>
              </a:spcBef>
              <a:spcAft>
                <a:spcPts val="0"/>
              </a:spcAft>
              <a:buClrTx/>
              <a:buSzTx/>
              <a:buFontTx/>
              <a:buNone/>
              <a:tabLst/>
              <a:defRPr sz="6000" b="0" i="0" u="none" strike="noStrike" cap="none" spc="-119" baseline="0">
                <a:solidFill>
                  <a:srgbClr val="283338"/>
                </a:solidFill>
                <a:uFillTx/>
                <a:latin typeface="Roboto Light"/>
                <a:ea typeface="Roboto Light"/>
                <a:cs typeface="Roboto Light"/>
                <a:sym typeface="Roboto Light"/>
              </a:defRPr>
            </a:lvl2pPr>
            <a:lvl3pPr marL="0" marR="0" indent="914400" algn="l" defTabSz="2438338" latinLnBrk="0">
              <a:lnSpc>
                <a:spcPct val="80000"/>
              </a:lnSpc>
              <a:spcBef>
                <a:spcPts val="0"/>
              </a:spcBef>
              <a:spcAft>
                <a:spcPts val="0"/>
              </a:spcAft>
              <a:buClrTx/>
              <a:buSzTx/>
              <a:buFontTx/>
              <a:buNone/>
              <a:tabLst/>
              <a:defRPr sz="6000" b="0" i="0" u="none" strike="noStrike" cap="none" spc="-119" baseline="0">
                <a:solidFill>
                  <a:srgbClr val="283338"/>
                </a:solidFill>
                <a:uFillTx/>
                <a:latin typeface="Roboto Light"/>
                <a:ea typeface="Roboto Light"/>
                <a:cs typeface="Roboto Light"/>
                <a:sym typeface="Roboto Light"/>
              </a:defRPr>
            </a:lvl3pPr>
            <a:lvl4pPr marL="0" marR="0" indent="1371600" algn="l" defTabSz="2438338" latinLnBrk="0">
              <a:lnSpc>
                <a:spcPct val="80000"/>
              </a:lnSpc>
              <a:spcBef>
                <a:spcPts val="0"/>
              </a:spcBef>
              <a:spcAft>
                <a:spcPts val="0"/>
              </a:spcAft>
              <a:buClrTx/>
              <a:buSzTx/>
              <a:buFontTx/>
              <a:buNone/>
              <a:tabLst/>
              <a:defRPr sz="6000" b="0" i="0" u="none" strike="noStrike" cap="none" spc="-119" baseline="0">
                <a:solidFill>
                  <a:srgbClr val="283338"/>
                </a:solidFill>
                <a:uFillTx/>
                <a:latin typeface="Roboto Light"/>
                <a:ea typeface="Roboto Light"/>
                <a:cs typeface="Roboto Light"/>
                <a:sym typeface="Roboto Light"/>
              </a:defRPr>
            </a:lvl4pPr>
            <a:lvl5pPr marL="0" marR="0" indent="1828800" algn="l" defTabSz="2438338" latinLnBrk="0">
              <a:lnSpc>
                <a:spcPct val="80000"/>
              </a:lnSpc>
              <a:spcBef>
                <a:spcPts val="0"/>
              </a:spcBef>
              <a:spcAft>
                <a:spcPts val="0"/>
              </a:spcAft>
              <a:buClrTx/>
              <a:buSzTx/>
              <a:buFontTx/>
              <a:buNone/>
              <a:tabLst/>
              <a:defRPr sz="6000" b="0" i="0" u="none" strike="noStrike" cap="none" spc="-119" baseline="0">
                <a:solidFill>
                  <a:srgbClr val="283338"/>
                </a:solidFill>
                <a:uFillTx/>
                <a:latin typeface="Roboto Light"/>
                <a:ea typeface="Roboto Light"/>
                <a:cs typeface="Roboto Light"/>
                <a:sym typeface="Roboto Light"/>
              </a:defRPr>
            </a:lvl5pPr>
            <a:lvl6pPr marL="0" marR="0" indent="2286000" algn="l" defTabSz="2438338" latinLnBrk="0">
              <a:lnSpc>
                <a:spcPct val="80000"/>
              </a:lnSpc>
              <a:spcBef>
                <a:spcPts val="0"/>
              </a:spcBef>
              <a:spcAft>
                <a:spcPts val="0"/>
              </a:spcAft>
              <a:buClrTx/>
              <a:buSzTx/>
              <a:buFontTx/>
              <a:buNone/>
              <a:tabLst/>
              <a:defRPr sz="6000" b="0" i="0" u="none" strike="noStrike" cap="none" spc="-119" baseline="0">
                <a:solidFill>
                  <a:srgbClr val="283338"/>
                </a:solidFill>
                <a:uFillTx/>
                <a:latin typeface="Roboto Light"/>
                <a:ea typeface="Roboto Light"/>
                <a:cs typeface="Roboto Light"/>
                <a:sym typeface="Roboto Light"/>
              </a:defRPr>
            </a:lvl6pPr>
            <a:lvl7pPr marL="0" marR="0" indent="2743200" algn="l" defTabSz="2438338" latinLnBrk="0">
              <a:lnSpc>
                <a:spcPct val="80000"/>
              </a:lnSpc>
              <a:spcBef>
                <a:spcPts val="0"/>
              </a:spcBef>
              <a:spcAft>
                <a:spcPts val="0"/>
              </a:spcAft>
              <a:buClrTx/>
              <a:buSzTx/>
              <a:buFontTx/>
              <a:buNone/>
              <a:tabLst/>
              <a:defRPr sz="6000" b="0" i="0" u="none" strike="noStrike" cap="none" spc="-119" baseline="0">
                <a:solidFill>
                  <a:srgbClr val="283338"/>
                </a:solidFill>
                <a:uFillTx/>
                <a:latin typeface="Roboto Light"/>
                <a:ea typeface="Roboto Light"/>
                <a:cs typeface="Roboto Light"/>
                <a:sym typeface="Roboto Light"/>
              </a:defRPr>
            </a:lvl7pPr>
            <a:lvl8pPr marL="0" marR="0" indent="3200400" algn="l" defTabSz="2438338" latinLnBrk="0">
              <a:lnSpc>
                <a:spcPct val="80000"/>
              </a:lnSpc>
              <a:spcBef>
                <a:spcPts val="0"/>
              </a:spcBef>
              <a:spcAft>
                <a:spcPts val="0"/>
              </a:spcAft>
              <a:buClrTx/>
              <a:buSzTx/>
              <a:buFontTx/>
              <a:buNone/>
              <a:tabLst/>
              <a:defRPr sz="6000" b="0" i="0" u="none" strike="noStrike" cap="none" spc="-119" baseline="0">
                <a:solidFill>
                  <a:srgbClr val="283338"/>
                </a:solidFill>
                <a:uFillTx/>
                <a:latin typeface="Roboto Light"/>
                <a:ea typeface="Roboto Light"/>
                <a:cs typeface="Roboto Light"/>
                <a:sym typeface="Roboto Light"/>
              </a:defRPr>
            </a:lvl8pPr>
            <a:lvl9pPr marL="0" marR="0" indent="3657600" algn="l" defTabSz="2438338" latinLnBrk="0">
              <a:lnSpc>
                <a:spcPct val="80000"/>
              </a:lnSpc>
              <a:spcBef>
                <a:spcPts val="0"/>
              </a:spcBef>
              <a:spcAft>
                <a:spcPts val="0"/>
              </a:spcAft>
              <a:buClrTx/>
              <a:buSzTx/>
              <a:buFontTx/>
              <a:buNone/>
              <a:tabLst/>
              <a:defRPr sz="6000" b="0" i="0" u="none" strike="noStrike" cap="none" spc="-119" baseline="0">
                <a:solidFill>
                  <a:srgbClr val="283338"/>
                </a:solidFill>
                <a:uFillTx/>
                <a:latin typeface="Roboto Light"/>
                <a:ea typeface="Roboto Light"/>
                <a:cs typeface="Roboto Light"/>
                <a:sym typeface="Roboto Light"/>
              </a:defRPr>
            </a:lvl9pPr>
          </a:lstStyle>
          <a:p>
            <a:pPr hangingPunct="1">
              <a:defRPr sz="10000" spc="-200"/>
            </a:pPr>
            <a:r>
              <a:rPr lang="et-EE" sz="4400" spc="-100" dirty="0" err="1">
                <a:solidFill>
                  <a:schemeClr val="tx1"/>
                </a:solidFill>
              </a:rPr>
              <a:t>CARe</a:t>
            </a:r>
            <a:r>
              <a:rPr lang="et-EE" sz="4400" spc="-100" dirty="0">
                <a:solidFill>
                  <a:schemeClr val="tx1"/>
                </a:solidFill>
              </a:rPr>
              <a:t> metoodika rakendamise toetamine: infosüsteemi arendamine</a:t>
            </a:r>
          </a:p>
        </p:txBody>
      </p:sp>
      <p:pic>
        <p:nvPicPr>
          <p:cNvPr id="4" name="Pilt 3">
            <a:extLst>
              <a:ext uri="{FF2B5EF4-FFF2-40B4-BE49-F238E27FC236}">
                <a16:creationId xmlns:a16="http://schemas.microsoft.com/office/drawing/2014/main" id="{6731E7EE-A7C9-4550-8CBE-1B1FB598D865}"/>
              </a:ext>
            </a:extLst>
          </p:cNvPr>
          <p:cNvPicPr>
            <a:picLocks noChangeAspect="1"/>
          </p:cNvPicPr>
          <p:nvPr/>
        </p:nvPicPr>
        <p:blipFill>
          <a:blip r:embed="rId3"/>
          <a:stretch>
            <a:fillRect/>
          </a:stretch>
        </p:blipFill>
        <p:spPr>
          <a:xfrm>
            <a:off x="251326" y="1565584"/>
            <a:ext cx="11418570" cy="5063817"/>
          </a:xfrm>
          <a:prstGeom prst="rect">
            <a:avLst/>
          </a:prstGeom>
        </p:spPr>
      </p:pic>
    </p:spTree>
    <p:extLst>
      <p:ext uri="{BB962C8B-B14F-4D97-AF65-F5344CB8AC3E}">
        <p14:creationId xmlns:p14="http://schemas.microsoft.com/office/powerpoint/2010/main" val="26440910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Suur sisutekst Roboto light 40pt…"/>
          <p:cNvSpPr txBox="1"/>
          <p:nvPr/>
        </p:nvSpPr>
        <p:spPr>
          <a:xfrm>
            <a:off x="431800" y="2377704"/>
            <a:ext cx="6150710" cy="3590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pPr algn="l">
              <a:defRPr sz="4000">
                <a:solidFill>
                  <a:srgbClr val="283338"/>
                </a:solidFill>
                <a:latin typeface="Roboto Light"/>
                <a:ea typeface="Roboto Light"/>
                <a:cs typeface="Roboto Light"/>
                <a:sym typeface="Roboto Light"/>
              </a:defRPr>
            </a:pPr>
            <a:endParaRPr sz="2000" dirty="0"/>
          </a:p>
        </p:txBody>
      </p:sp>
      <p:pic>
        <p:nvPicPr>
          <p:cNvPr id="5" name="Pilt 4">
            <a:extLst>
              <a:ext uri="{FF2B5EF4-FFF2-40B4-BE49-F238E27FC236}">
                <a16:creationId xmlns:a16="http://schemas.microsoft.com/office/drawing/2014/main" id="{6E78F1D9-B472-40A7-8910-8A4A4FF444B3}"/>
              </a:ext>
            </a:extLst>
          </p:cNvPr>
          <p:cNvPicPr>
            <a:picLocks noChangeAspect="1"/>
          </p:cNvPicPr>
          <p:nvPr/>
        </p:nvPicPr>
        <p:blipFill>
          <a:blip r:embed="rId3"/>
          <a:stretch>
            <a:fillRect/>
          </a:stretch>
        </p:blipFill>
        <p:spPr>
          <a:xfrm>
            <a:off x="0" y="1684586"/>
            <a:ext cx="11922584" cy="4624775"/>
          </a:xfrm>
          <a:prstGeom prst="rect">
            <a:avLst/>
          </a:prstGeom>
        </p:spPr>
      </p:pic>
      <p:sp>
        <p:nvSpPr>
          <p:cNvPr id="6" name="Suur slaidi pealkiri…">
            <a:extLst>
              <a:ext uri="{FF2B5EF4-FFF2-40B4-BE49-F238E27FC236}">
                <a16:creationId xmlns:a16="http://schemas.microsoft.com/office/drawing/2014/main" id="{5310518A-6D84-4139-AA6E-90D1C57F6F85}"/>
              </a:ext>
            </a:extLst>
          </p:cNvPr>
          <p:cNvSpPr txBox="1">
            <a:spLocks/>
          </p:cNvSpPr>
          <p:nvPr/>
        </p:nvSpPr>
        <p:spPr>
          <a:xfrm>
            <a:off x="872888" y="357184"/>
            <a:ext cx="10829758" cy="11518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Autofit/>
          </a:bodyPr>
          <a:lstStyle>
            <a:lvl1pPr marL="0" marR="0" indent="0" algn="l" defTabSz="2438338" latinLnBrk="0">
              <a:lnSpc>
                <a:spcPct val="80000"/>
              </a:lnSpc>
              <a:spcBef>
                <a:spcPts val="0"/>
              </a:spcBef>
              <a:spcAft>
                <a:spcPts val="0"/>
              </a:spcAft>
              <a:buClrTx/>
              <a:buSzTx/>
              <a:buFontTx/>
              <a:buNone/>
              <a:tabLst/>
              <a:defRPr sz="6000" b="0" i="0" u="none" strike="noStrike" cap="none" spc="-119" baseline="0">
                <a:solidFill>
                  <a:srgbClr val="283338"/>
                </a:solidFill>
                <a:uFillTx/>
                <a:latin typeface="Roboto Light"/>
                <a:ea typeface="Roboto Light"/>
                <a:cs typeface="Roboto Light"/>
                <a:sym typeface="Roboto Light"/>
              </a:defRPr>
            </a:lvl1pPr>
            <a:lvl2pPr marL="0" marR="0" indent="457200" algn="l" defTabSz="2438338" latinLnBrk="0">
              <a:lnSpc>
                <a:spcPct val="80000"/>
              </a:lnSpc>
              <a:spcBef>
                <a:spcPts val="0"/>
              </a:spcBef>
              <a:spcAft>
                <a:spcPts val="0"/>
              </a:spcAft>
              <a:buClrTx/>
              <a:buSzTx/>
              <a:buFontTx/>
              <a:buNone/>
              <a:tabLst/>
              <a:defRPr sz="6000" b="0" i="0" u="none" strike="noStrike" cap="none" spc="-119" baseline="0">
                <a:solidFill>
                  <a:srgbClr val="283338"/>
                </a:solidFill>
                <a:uFillTx/>
                <a:latin typeface="Roboto Light"/>
                <a:ea typeface="Roboto Light"/>
                <a:cs typeface="Roboto Light"/>
                <a:sym typeface="Roboto Light"/>
              </a:defRPr>
            </a:lvl2pPr>
            <a:lvl3pPr marL="0" marR="0" indent="914400" algn="l" defTabSz="2438338" latinLnBrk="0">
              <a:lnSpc>
                <a:spcPct val="80000"/>
              </a:lnSpc>
              <a:spcBef>
                <a:spcPts val="0"/>
              </a:spcBef>
              <a:spcAft>
                <a:spcPts val="0"/>
              </a:spcAft>
              <a:buClrTx/>
              <a:buSzTx/>
              <a:buFontTx/>
              <a:buNone/>
              <a:tabLst/>
              <a:defRPr sz="6000" b="0" i="0" u="none" strike="noStrike" cap="none" spc="-119" baseline="0">
                <a:solidFill>
                  <a:srgbClr val="283338"/>
                </a:solidFill>
                <a:uFillTx/>
                <a:latin typeface="Roboto Light"/>
                <a:ea typeface="Roboto Light"/>
                <a:cs typeface="Roboto Light"/>
                <a:sym typeface="Roboto Light"/>
              </a:defRPr>
            </a:lvl3pPr>
            <a:lvl4pPr marL="0" marR="0" indent="1371600" algn="l" defTabSz="2438338" latinLnBrk="0">
              <a:lnSpc>
                <a:spcPct val="80000"/>
              </a:lnSpc>
              <a:spcBef>
                <a:spcPts val="0"/>
              </a:spcBef>
              <a:spcAft>
                <a:spcPts val="0"/>
              </a:spcAft>
              <a:buClrTx/>
              <a:buSzTx/>
              <a:buFontTx/>
              <a:buNone/>
              <a:tabLst/>
              <a:defRPr sz="6000" b="0" i="0" u="none" strike="noStrike" cap="none" spc="-119" baseline="0">
                <a:solidFill>
                  <a:srgbClr val="283338"/>
                </a:solidFill>
                <a:uFillTx/>
                <a:latin typeface="Roboto Light"/>
                <a:ea typeface="Roboto Light"/>
                <a:cs typeface="Roboto Light"/>
                <a:sym typeface="Roboto Light"/>
              </a:defRPr>
            </a:lvl4pPr>
            <a:lvl5pPr marL="0" marR="0" indent="1828800" algn="l" defTabSz="2438338" latinLnBrk="0">
              <a:lnSpc>
                <a:spcPct val="80000"/>
              </a:lnSpc>
              <a:spcBef>
                <a:spcPts val="0"/>
              </a:spcBef>
              <a:spcAft>
                <a:spcPts val="0"/>
              </a:spcAft>
              <a:buClrTx/>
              <a:buSzTx/>
              <a:buFontTx/>
              <a:buNone/>
              <a:tabLst/>
              <a:defRPr sz="6000" b="0" i="0" u="none" strike="noStrike" cap="none" spc="-119" baseline="0">
                <a:solidFill>
                  <a:srgbClr val="283338"/>
                </a:solidFill>
                <a:uFillTx/>
                <a:latin typeface="Roboto Light"/>
                <a:ea typeface="Roboto Light"/>
                <a:cs typeface="Roboto Light"/>
                <a:sym typeface="Roboto Light"/>
              </a:defRPr>
            </a:lvl5pPr>
            <a:lvl6pPr marL="0" marR="0" indent="2286000" algn="l" defTabSz="2438338" latinLnBrk="0">
              <a:lnSpc>
                <a:spcPct val="80000"/>
              </a:lnSpc>
              <a:spcBef>
                <a:spcPts val="0"/>
              </a:spcBef>
              <a:spcAft>
                <a:spcPts val="0"/>
              </a:spcAft>
              <a:buClrTx/>
              <a:buSzTx/>
              <a:buFontTx/>
              <a:buNone/>
              <a:tabLst/>
              <a:defRPr sz="6000" b="0" i="0" u="none" strike="noStrike" cap="none" spc="-119" baseline="0">
                <a:solidFill>
                  <a:srgbClr val="283338"/>
                </a:solidFill>
                <a:uFillTx/>
                <a:latin typeface="Roboto Light"/>
                <a:ea typeface="Roboto Light"/>
                <a:cs typeface="Roboto Light"/>
                <a:sym typeface="Roboto Light"/>
              </a:defRPr>
            </a:lvl6pPr>
            <a:lvl7pPr marL="0" marR="0" indent="2743200" algn="l" defTabSz="2438338" latinLnBrk="0">
              <a:lnSpc>
                <a:spcPct val="80000"/>
              </a:lnSpc>
              <a:spcBef>
                <a:spcPts val="0"/>
              </a:spcBef>
              <a:spcAft>
                <a:spcPts val="0"/>
              </a:spcAft>
              <a:buClrTx/>
              <a:buSzTx/>
              <a:buFontTx/>
              <a:buNone/>
              <a:tabLst/>
              <a:defRPr sz="6000" b="0" i="0" u="none" strike="noStrike" cap="none" spc="-119" baseline="0">
                <a:solidFill>
                  <a:srgbClr val="283338"/>
                </a:solidFill>
                <a:uFillTx/>
                <a:latin typeface="Roboto Light"/>
                <a:ea typeface="Roboto Light"/>
                <a:cs typeface="Roboto Light"/>
                <a:sym typeface="Roboto Light"/>
              </a:defRPr>
            </a:lvl7pPr>
            <a:lvl8pPr marL="0" marR="0" indent="3200400" algn="l" defTabSz="2438338" latinLnBrk="0">
              <a:lnSpc>
                <a:spcPct val="80000"/>
              </a:lnSpc>
              <a:spcBef>
                <a:spcPts val="0"/>
              </a:spcBef>
              <a:spcAft>
                <a:spcPts val="0"/>
              </a:spcAft>
              <a:buClrTx/>
              <a:buSzTx/>
              <a:buFontTx/>
              <a:buNone/>
              <a:tabLst/>
              <a:defRPr sz="6000" b="0" i="0" u="none" strike="noStrike" cap="none" spc="-119" baseline="0">
                <a:solidFill>
                  <a:srgbClr val="283338"/>
                </a:solidFill>
                <a:uFillTx/>
                <a:latin typeface="Roboto Light"/>
                <a:ea typeface="Roboto Light"/>
                <a:cs typeface="Roboto Light"/>
                <a:sym typeface="Roboto Light"/>
              </a:defRPr>
            </a:lvl8pPr>
            <a:lvl9pPr marL="0" marR="0" indent="3657600" algn="l" defTabSz="2438338" latinLnBrk="0">
              <a:lnSpc>
                <a:spcPct val="80000"/>
              </a:lnSpc>
              <a:spcBef>
                <a:spcPts val="0"/>
              </a:spcBef>
              <a:spcAft>
                <a:spcPts val="0"/>
              </a:spcAft>
              <a:buClrTx/>
              <a:buSzTx/>
              <a:buFontTx/>
              <a:buNone/>
              <a:tabLst/>
              <a:defRPr sz="6000" b="0" i="0" u="none" strike="noStrike" cap="none" spc="-119" baseline="0">
                <a:solidFill>
                  <a:srgbClr val="283338"/>
                </a:solidFill>
                <a:uFillTx/>
                <a:latin typeface="Roboto Light"/>
                <a:ea typeface="Roboto Light"/>
                <a:cs typeface="Roboto Light"/>
                <a:sym typeface="Roboto Light"/>
              </a:defRPr>
            </a:lvl9pPr>
          </a:lstStyle>
          <a:p>
            <a:pPr hangingPunct="1">
              <a:defRPr sz="10000" spc="-200"/>
            </a:pPr>
            <a:r>
              <a:rPr lang="et-EE" sz="4400" spc="-100" dirty="0" err="1">
                <a:solidFill>
                  <a:schemeClr val="tx1"/>
                </a:solidFill>
              </a:rPr>
              <a:t>CARe</a:t>
            </a:r>
            <a:r>
              <a:rPr lang="et-EE" sz="4400" spc="-100" dirty="0">
                <a:solidFill>
                  <a:schemeClr val="tx1"/>
                </a:solidFill>
              </a:rPr>
              <a:t> metoodika rakendamise toetamine: e-töötukassa </a:t>
            </a:r>
          </a:p>
        </p:txBody>
      </p:sp>
    </p:spTree>
    <p:extLst>
      <p:ext uri="{BB962C8B-B14F-4D97-AF65-F5344CB8AC3E}">
        <p14:creationId xmlns:p14="http://schemas.microsoft.com/office/powerpoint/2010/main" val="247914030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Roboto light 30pt…"/>
          <p:cNvSpPr txBox="1"/>
          <p:nvPr/>
        </p:nvSpPr>
        <p:spPr>
          <a:xfrm>
            <a:off x="681121" y="2814200"/>
            <a:ext cx="5308103" cy="30521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pPr algn="l">
              <a:defRPr sz="3000">
                <a:solidFill>
                  <a:srgbClr val="283338"/>
                </a:solidFill>
                <a:latin typeface="Roboto Light"/>
                <a:ea typeface="Roboto Light"/>
                <a:cs typeface="Roboto Light"/>
                <a:sym typeface="Roboto Light"/>
              </a:defRPr>
            </a:pPr>
            <a:endParaRPr lang="et-EE" sz="2000" dirty="0"/>
          </a:p>
          <a:p>
            <a:pPr algn="l">
              <a:defRPr sz="3000">
                <a:solidFill>
                  <a:srgbClr val="283338"/>
                </a:solidFill>
                <a:latin typeface="Roboto Light"/>
                <a:ea typeface="Roboto Light"/>
                <a:cs typeface="Roboto Light"/>
                <a:sym typeface="Roboto Light"/>
              </a:defRPr>
            </a:pPr>
            <a:r>
              <a:rPr lang="et-EE" sz="2000" dirty="0"/>
              <a:t>Eesmärk: kogemuste jagamine, koos õppimine.</a:t>
            </a:r>
          </a:p>
          <a:p>
            <a:pPr algn="l">
              <a:defRPr sz="3000">
                <a:solidFill>
                  <a:srgbClr val="283338"/>
                </a:solidFill>
                <a:latin typeface="Roboto Light"/>
                <a:ea typeface="Roboto Light"/>
                <a:cs typeface="Roboto Light"/>
                <a:sym typeface="Roboto Light"/>
              </a:defRPr>
            </a:pPr>
            <a:endParaRPr lang="et-EE" sz="2000" dirty="0"/>
          </a:p>
          <a:p>
            <a:pPr marL="114300" indent="-114300">
              <a:lnSpc>
                <a:spcPct val="150000"/>
              </a:lnSpc>
              <a:buClr>
                <a:srgbClr val="F99230"/>
              </a:buClr>
              <a:buSzPct val="100000"/>
              <a:buChar char="•"/>
              <a:defRPr sz="3000">
                <a:solidFill>
                  <a:srgbClr val="283338"/>
                </a:solidFill>
                <a:latin typeface="Roboto Light"/>
                <a:ea typeface="Roboto Light"/>
                <a:cs typeface="Roboto Light"/>
                <a:sym typeface="Roboto Light"/>
              </a:defRPr>
            </a:pPr>
            <a:r>
              <a:rPr lang="et-EE" sz="2000" dirty="0"/>
              <a:t>Grupitööd</a:t>
            </a:r>
          </a:p>
          <a:p>
            <a:pPr marL="114300" indent="-114300">
              <a:lnSpc>
                <a:spcPct val="150000"/>
              </a:lnSpc>
              <a:buClr>
                <a:srgbClr val="F99230"/>
              </a:buClr>
              <a:buSzPct val="100000"/>
              <a:buChar char="•"/>
              <a:defRPr sz="3000">
                <a:solidFill>
                  <a:srgbClr val="283338"/>
                </a:solidFill>
                <a:latin typeface="Roboto Light"/>
                <a:ea typeface="Roboto Light"/>
                <a:cs typeface="Roboto Light"/>
                <a:sym typeface="Roboto Light"/>
              </a:defRPr>
            </a:pPr>
            <a:r>
              <a:rPr lang="et-EE" sz="2000" dirty="0"/>
              <a:t>Küsimusi tekitavad teemad</a:t>
            </a:r>
          </a:p>
          <a:p>
            <a:pPr marL="114300" indent="-114300">
              <a:lnSpc>
                <a:spcPct val="150000"/>
              </a:lnSpc>
              <a:buClr>
                <a:srgbClr val="F99230"/>
              </a:buClr>
              <a:buSzPct val="100000"/>
              <a:buChar char="•"/>
              <a:defRPr sz="3000">
                <a:solidFill>
                  <a:srgbClr val="283338"/>
                </a:solidFill>
                <a:latin typeface="Roboto Light"/>
                <a:ea typeface="Roboto Light"/>
                <a:cs typeface="Roboto Light"/>
                <a:sym typeface="Roboto Light"/>
              </a:defRPr>
            </a:pPr>
            <a:r>
              <a:rPr lang="et-EE" sz="2000" dirty="0"/>
              <a:t>Erinevad maakonnad</a:t>
            </a:r>
            <a:endParaRPr sz="2000" dirty="0"/>
          </a:p>
          <a:p>
            <a:pPr marL="114300" indent="-114300">
              <a:lnSpc>
                <a:spcPct val="150000"/>
              </a:lnSpc>
              <a:buClr>
                <a:srgbClr val="F99230"/>
              </a:buClr>
              <a:buSzPct val="100000"/>
              <a:buChar char="•"/>
              <a:defRPr sz="3000">
                <a:solidFill>
                  <a:srgbClr val="283338"/>
                </a:solidFill>
                <a:latin typeface="Roboto Light"/>
                <a:ea typeface="Roboto Light"/>
                <a:cs typeface="Roboto Light"/>
                <a:sym typeface="Roboto Light"/>
              </a:defRPr>
            </a:pPr>
            <a:r>
              <a:rPr lang="et-EE" sz="2000" dirty="0"/>
              <a:t>Koolitaja tagasiside</a:t>
            </a:r>
          </a:p>
          <a:p>
            <a:pPr marL="114300" indent="-114300">
              <a:buClr>
                <a:srgbClr val="F99230"/>
              </a:buClr>
              <a:buSzPct val="100000"/>
              <a:buChar char="•"/>
              <a:defRPr sz="3000">
                <a:solidFill>
                  <a:srgbClr val="283338"/>
                </a:solidFill>
                <a:latin typeface="Roboto Light"/>
                <a:ea typeface="Roboto Light"/>
                <a:cs typeface="Roboto Light"/>
                <a:sym typeface="Roboto Light"/>
              </a:defRPr>
            </a:pPr>
            <a:endParaRPr sz="1500" dirty="0"/>
          </a:p>
        </p:txBody>
      </p:sp>
      <p:pic>
        <p:nvPicPr>
          <p:cNvPr id="6" name="Picture 3">
            <a:extLst>
              <a:ext uri="{FF2B5EF4-FFF2-40B4-BE49-F238E27FC236}">
                <a16:creationId xmlns:a16="http://schemas.microsoft.com/office/drawing/2014/main" id="{5101103D-D215-4D77-AF26-D70AAA7B5241}"/>
              </a:ext>
            </a:extLst>
          </p:cNvPr>
          <p:cNvPicPr>
            <a:picLocks noChangeAspect="1"/>
          </p:cNvPicPr>
          <p:nvPr/>
        </p:nvPicPr>
        <p:blipFill>
          <a:blip r:embed="rId3"/>
          <a:stretch>
            <a:fillRect/>
          </a:stretch>
        </p:blipFill>
        <p:spPr>
          <a:xfrm>
            <a:off x="5231887" y="1965095"/>
            <a:ext cx="5975700" cy="4317190"/>
          </a:xfrm>
          <a:prstGeom prst="rect">
            <a:avLst/>
          </a:prstGeom>
        </p:spPr>
      </p:pic>
      <p:sp>
        <p:nvSpPr>
          <p:cNvPr id="5" name="Suur slaidi pealkiri…">
            <a:extLst>
              <a:ext uri="{FF2B5EF4-FFF2-40B4-BE49-F238E27FC236}">
                <a16:creationId xmlns:a16="http://schemas.microsoft.com/office/drawing/2014/main" id="{086CEF58-D416-4223-BC93-38D68773875F}"/>
              </a:ext>
            </a:extLst>
          </p:cNvPr>
          <p:cNvSpPr txBox="1">
            <a:spLocks/>
          </p:cNvSpPr>
          <p:nvPr/>
        </p:nvSpPr>
        <p:spPr>
          <a:xfrm>
            <a:off x="1009737" y="518779"/>
            <a:ext cx="10829758" cy="11518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Autofit/>
          </a:bodyPr>
          <a:lstStyle>
            <a:lvl1pPr marL="0" marR="0" indent="0" algn="l" defTabSz="2438338" latinLnBrk="0">
              <a:lnSpc>
                <a:spcPct val="80000"/>
              </a:lnSpc>
              <a:spcBef>
                <a:spcPts val="0"/>
              </a:spcBef>
              <a:spcAft>
                <a:spcPts val="0"/>
              </a:spcAft>
              <a:buClrTx/>
              <a:buSzTx/>
              <a:buFontTx/>
              <a:buNone/>
              <a:tabLst/>
              <a:defRPr sz="6000" b="0" i="0" u="none" strike="noStrike" cap="none" spc="-119" baseline="0">
                <a:solidFill>
                  <a:srgbClr val="283338"/>
                </a:solidFill>
                <a:uFillTx/>
                <a:latin typeface="Roboto Light"/>
                <a:ea typeface="Roboto Light"/>
                <a:cs typeface="Roboto Light"/>
                <a:sym typeface="Roboto Light"/>
              </a:defRPr>
            </a:lvl1pPr>
            <a:lvl2pPr marL="0" marR="0" indent="457200" algn="l" defTabSz="2438338" latinLnBrk="0">
              <a:lnSpc>
                <a:spcPct val="80000"/>
              </a:lnSpc>
              <a:spcBef>
                <a:spcPts val="0"/>
              </a:spcBef>
              <a:spcAft>
                <a:spcPts val="0"/>
              </a:spcAft>
              <a:buClrTx/>
              <a:buSzTx/>
              <a:buFontTx/>
              <a:buNone/>
              <a:tabLst/>
              <a:defRPr sz="6000" b="0" i="0" u="none" strike="noStrike" cap="none" spc="-119" baseline="0">
                <a:solidFill>
                  <a:srgbClr val="283338"/>
                </a:solidFill>
                <a:uFillTx/>
                <a:latin typeface="Roboto Light"/>
                <a:ea typeface="Roboto Light"/>
                <a:cs typeface="Roboto Light"/>
                <a:sym typeface="Roboto Light"/>
              </a:defRPr>
            </a:lvl2pPr>
            <a:lvl3pPr marL="0" marR="0" indent="914400" algn="l" defTabSz="2438338" latinLnBrk="0">
              <a:lnSpc>
                <a:spcPct val="80000"/>
              </a:lnSpc>
              <a:spcBef>
                <a:spcPts val="0"/>
              </a:spcBef>
              <a:spcAft>
                <a:spcPts val="0"/>
              </a:spcAft>
              <a:buClrTx/>
              <a:buSzTx/>
              <a:buFontTx/>
              <a:buNone/>
              <a:tabLst/>
              <a:defRPr sz="6000" b="0" i="0" u="none" strike="noStrike" cap="none" spc="-119" baseline="0">
                <a:solidFill>
                  <a:srgbClr val="283338"/>
                </a:solidFill>
                <a:uFillTx/>
                <a:latin typeface="Roboto Light"/>
                <a:ea typeface="Roboto Light"/>
                <a:cs typeface="Roboto Light"/>
                <a:sym typeface="Roboto Light"/>
              </a:defRPr>
            </a:lvl3pPr>
            <a:lvl4pPr marL="0" marR="0" indent="1371600" algn="l" defTabSz="2438338" latinLnBrk="0">
              <a:lnSpc>
                <a:spcPct val="80000"/>
              </a:lnSpc>
              <a:spcBef>
                <a:spcPts val="0"/>
              </a:spcBef>
              <a:spcAft>
                <a:spcPts val="0"/>
              </a:spcAft>
              <a:buClrTx/>
              <a:buSzTx/>
              <a:buFontTx/>
              <a:buNone/>
              <a:tabLst/>
              <a:defRPr sz="6000" b="0" i="0" u="none" strike="noStrike" cap="none" spc="-119" baseline="0">
                <a:solidFill>
                  <a:srgbClr val="283338"/>
                </a:solidFill>
                <a:uFillTx/>
                <a:latin typeface="Roboto Light"/>
                <a:ea typeface="Roboto Light"/>
                <a:cs typeface="Roboto Light"/>
                <a:sym typeface="Roboto Light"/>
              </a:defRPr>
            </a:lvl4pPr>
            <a:lvl5pPr marL="0" marR="0" indent="1828800" algn="l" defTabSz="2438338" latinLnBrk="0">
              <a:lnSpc>
                <a:spcPct val="80000"/>
              </a:lnSpc>
              <a:spcBef>
                <a:spcPts val="0"/>
              </a:spcBef>
              <a:spcAft>
                <a:spcPts val="0"/>
              </a:spcAft>
              <a:buClrTx/>
              <a:buSzTx/>
              <a:buFontTx/>
              <a:buNone/>
              <a:tabLst/>
              <a:defRPr sz="6000" b="0" i="0" u="none" strike="noStrike" cap="none" spc="-119" baseline="0">
                <a:solidFill>
                  <a:srgbClr val="283338"/>
                </a:solidFill>
                <a:uFillTx/>
                <a:latin typeface="Roboto Light"/>
                <a:ea typeface="Roboto Light"/>
                <a:cs typeface="Roboto Light"/>
                <a:sym typeface="Roboto Light"/>
              </a:defRPr>
            </a:lvl5pPr>
            <a:lvl6pPr marL="0" marR="0" indent="2286000" algn="l" defTabSz="2438338" latinLnBrk="0">
              <a:lnSpc>
                <a:spcPct val="80000"/>
              </a:lnSpc>
              <a:spcBef>
                <a:spcPts val="0"/>
              </a:spcBef>
              <a:spcAft>
                <a:spcPts val="0"/>
              </a:spcAft>
              <a:buClrTx/>
              <a:buSzTx/>
              <a:buFontTx/>
              <a:buNone/>
              <a:tabLst/>
              <a:defRPr sz="6000" b="0" i="0" u="none" strike="noStrike" cap="none" spc="-119" baseline="0">
                <a:solidFill>
                  <a:srgbClr val="283338"/>
                </a:solidFill>
                <a:uFillTx/>
                <a:latin typeface="Roboto Light"/>
                <a:ea typeface="Roboto Light"/>
                <a:cs typeface="Roboto Light"/>
                <a:sym typeface="Roboto Light"/>
              </a:defRPr>
            </a:lvl6pPr>
            <a:lvl7pPr marL="0" marR="0" indent="2743200" algn="l" defTabSz="2438338" latinLnBrk="0">
              <a:lnSpc>
                <a:spcPct val="80000"/>
              </a:lnSpc>
              <a:spcBef>
                <a:spcPts val="0"/>
              </a:spcBef>
              <a:spcAft>
                <a:spcPts val="0"/>
              </a:spcAft>
              <a:buClrTx/>
              <a:buSzTx/>
              <a:buFontTx/>
              <a:buNone/>
              <a:tabLst/>
              <a:defRPr sz="6000" b="0" i="0" u="none" strike="noStrike" cap="none" spc="-119" baseline="0">
                <a:solidFill>
                  <a:srgbClr val="283338"/>
                </a:solidFill>
                <a:uFillTx/>
                <a:latin typeface="Roboto Light"/>
                <a:ea typeface="Roboto Light"/>
                <a:cs typeface="Roboto Light"/>
                <a:sym typeface="Roboto Light"/>
              </a:defRPr>
            </a:lvl7pPr>
            <a:lvl8pPr marL="0" marR="0" indent="3200400" algn="l" defTabSz="2438338" latinLnBrk="0">
              <a:lnSpc>
                <a:spcPct val="80000"/>
              </a:lnSpc>
              <a:spcBef>
                <a:spcPts val="0"/>
              </a:spcBef>
              <a:spcAft>
                <a:spcPts val="0"/>
              </a:spcAft>
              <a:buClrTx/>
              <a:buSzTx/>
              <a:buFontTx/>
              <a:buNone/>
              <a:tabLst/>
              <a:defRPr sz="6000" b="0" i="0" u="none" strike="noStrike" cap="none" spc="-119" baseline="0">
                <a:solidFill>
                  <a:srgbClr val="283338"/>
                </a:solidFill>
                <a:uFillTx/>
                <a:latin typeface="Roboto Light"/>
                <a:ea typeface="Roboto Light"/>
                <a:cs typeface="Roboto Light"/>
                <a:sym typeface="Roboto Light"/>
              </a:defRPr>
            </a:lvl8pPr>
            <a:lvl9pPr marL="0" marR="0" indent="3657600" algn="l" defTabSz="2438338" latinLnBrk="0">
              <a:lnSpc>
                <a:spcPct val="80000"/>
              </a:lnSpc>
              <a:spcBef>
                <a:spcPts val="0"/>
              </a:spcBef>
              <a:spcAft>
                <a:spcPts val="0"/>
              </a:spcAft>
              <a:buClrTx/>
              <a:buSzTx/>
              <a:buFontTx/>
              <a:buNone/>
              <a:tabLst/>
              <a:defRPr sz="6000" b="0" i="0" u="none" strike="noStrike" cap="none" spc="-119" baseline="0">
                <a:solidFill>
                  <a:srgbClr val="283338"/>
                </a:solidFill>
                <a:uFillTx/>
                <a:latin typeface="Roboto Light"/>
                <a:ea typeface="Roboto Light"/>
                <a:cs typeface="Roboto Light"/>
                <a:sym typeface="Roboto Light"/>
              </a:defRPr>
            </a:lvl9pPr>
          </a:lstStyle>
          <a:p>
            <a:pPr hangingPunct="1">
              <a:defRPr sz="10000" spc="-200"/>
            </a:pPr>
            <a:r>
              <a:rPr lang="et-EE" sz="4400" spc="-100" dirty="0" err="1"/>
              <a:t>CARe</a:t>
            </a:r>
            <a:r>
              <a:rPr lang="et-EE" sz="4400" spc="-100" dirty="0"/>
              <a:t> metoodika rakendamise toetamine: </a:t>
            </a:r>
            <a:r>
              <a:rPr lang="et-EE" sz="4400" spc="-100" dirty="0">
                <a:solidFill>
                  <a:schemeClr val="accent1">
                    <a:lumMod val="75000"/>
                  </a:schemeClr>
                </a:solidFill>
              </a:rPr>
              <a:t>jätkuseminarid</a:t>
            </a:r>
          </a:p>
        </p:txBody>
      </p:sp>
    </p:spTree>
    <p:extLst>
      <p:ext uri="{BB962C8B-B14F-4D97-AF65-F5344CB8AC3E}">
        <p14:creationId xmlns:p14="http://schemas.microsoft.com/office/powerpoint/2010/main" val="280169552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Roboto light 30pt…"/>
          <p:cNvSpPr txBox="1"/>
          <p:nvPr/>
        </p:nvSpPr>
        <p:spPr>
          <a:xfrm>
            <a:off x="431800" y="3122257"/>
            <a:ext cx="2913748" cy="2821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pPr algn="l">
              <a:defRPr sz="3000">
                <a:solidFill>
                  <a:srgbClr val="283338"/>
                </a:solidFill>
                <a:latin typeface="Roboto Light"/>
                <a:ea typeface="Roboto Light"/>
                <a:cs typeface="Roboto Light"/>
                <a:sym typeface="Roboto Light"/>
              </a:defRPr>
            </a:pPr>
            <a:endParaRPr sz="1500" dirty="0"/>
          </a:p>
        </p:txBody>
      </p:sp>
      <p:sp>
        <p:nvSpPr>
          <p:cNvPr id="454" name="Roboto light 30pt…"/>
          <p:cNvSpPr txBox="1"/>
          <p:nvPr/>
        </p:nvSpPr>
        <p:spPr>
          <a:xfrm>
            <a:off x="900116" y="2198850"/>
            <a:ext cx="11388031" cy="31290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pPr algn="l">
              <a:defRPr sz="3000">
                <a:solidFill>
                  <a:srgbClr val="283338"/>
                </a:solidFill>
                <a:latin typeface="Roboto Light"/>
                <a:ea typeface="Roboto Light"/>
                <a:cs typeface="Roboto Light"/>
                <a:sym typeface="Roboto Light"/>
              </a:defRPr>
            </a:pPr>
            <a:r>
              <a:rPr lang="et-EE" sz="2000" dirty="0"/>
              <a:t>Büroodes regulaarsed</a:t>
            </a:r>
          </a:p>
          <a:p>
            <a:pPr algn="l">
              <a:defRPr sz="3000">
                <a:solidFill>
                  <a:srgbClr val="283338"/>
                </a:solidFill>
                <a:latin typeface="Roboto Light"/>
                <a:ea typeface="Roboto Light"/>
                <a:cs typeface="Roboto Light"/>
                <a:sym typeface="Roboto Light"/>
              </a:defRPr>
            </a:pPr>
            <a:r>
              <a:rPr lang="et-EE" sz="2000" dirty="0"/>
              <a:t>Kaasatakse teisi spetsiliste</a:t>
            </a:r>
          </a:p>
          <a:p>
            <a:pPr algn="l">
              <a:defRPr sz="3000">
                <a:solidFill>
                  <a:srgbClr val="283338"/>
                </a:solidFill>
                <a:latin typeface="Roboto Light"/>
                <a:ea typeface="Roboto Light"/>
                <a:cs typeface="Roboto Light"/>
                <a:sym typeface="Roboto Light"/>
              </a:defRPr>
            </a:pPr>
            <a:r>
              <a:rPr lang="et-EE" sz="2000" dirty="0"/>
              <a:t>Uuritakse edukogemust</a:t>
            </a:r>
          </a:p>
          <a:p>
            <a:pPr algn="l">
              <a:defRPr sz="3000">
                <a:solidFill>
                  <a:srgbClr val="283338"/>
                </a:solidFill>
                <a:latin typeface="Roboto Light"/>
                <a:ea typeface="Roboto Light"/>
                <a:cs typeface="Roboto Light"/>
                <a:sym typeface="Roboto Light"/>
              </a:defRPr>
            </a:pPr>
            <a:r>
              <a:rPr lang="et-EE" sz="2000" dirty="0"/>
              <a:t>Maakondade üleselt</a:t>
            </a:r>
          </a:p>
          <a:p>
            <a:pPr algn="l">
              <a:defRPr sz="3000">
                <a:solidFill>
                  <a:srgbClr val="283338"/>
                </a:solidFill>
                <a:latin typeface="Roboto Light"/>
                <a:ea typeface="Roboto Light"/>
                <a:cs typeface="Roboto Light"/>
                <a:sym typeface="Roboto Light"/>
              </a:defRPr>
            </a:pPr>
            <a:r>
              <a:rPr lang="et-EE" sz="2000" dirty="0"/>
              <a:t>Tunnustatakse kolleegi</a:t>
            </a:r>
          </a:p>
          <a:p>
            <a:pPr algn="l">
              <a:defRPr sz="3000">
                <a:solidFill>
                  <a:srgbClr val="283338"/>
                </a:solidFill>
                <a:latin typeface="Roboto Light"/>
                <a:ea typeface="Roboto Light"/>
                <a:cs typeface="Roboto Light"/>
                <a:sym typeface="Roboto Light"/>
              </a:defRPr>
            </a:pPr>
            <a:r>
              <a:rPr lang="et-EE" sz="2000" dirty="0"/>
              <a:t>Kaasatakse klient</a:t>
            </a:r>
          </a:p>
          <a:p>
            <a:pPr algn="l">
              <a:defRPr sz="3000">
                <a:solidFill>
                  <a:srgbClr val="283338"/>
                </a:solidFill>
                <a:latin typeface="Roboto Light"/>
                <a:ea typeface="Roboto Light"/>
                <a:cs typeface="Roboto Light"/>
                <a:sym typeface="Roboto Light"/>
              </a:defRPr>
            </a:pPr>
            <a:endParaRPr lang="et-EE" sz="2000" dirty="0"/>
          </a:p>
          <a:p>
            <a:pPr algn="l">
              <a:defRPr sz="3000">
                <a:solidFill>
                  <a:srgbClr val="283338"/>
                </a:solidFill>
                <a:latin typeface="Roboto Light"/>
                <a:ea typeface="Roboto Light"/>
                <a:cs typeface="Roboto Light"/>
                <a:sym typeface="Roboto Light"/>
              </a:defRPr>
            </a:pPr>
            <a:endParaRPr lang="et-EE" sz="2000" dirty="0"/>
          </a:p>
          <a:p>
            <a:pPr algn="l">
              <a:defRPr sz="3000">
                <a:solidFill>
                  <a:srgbClr val="283338"/>
                </a:solidFill>
                <a:latin typeface="Roboto Light"/>
                <a:ea typeface="Roboto Light"/>
                <a:cs typeface="Roboto Light"/>
                <a:sym typeface="Roboto Light"/>
              </a:defRPr>
            </a:pPr>
            <a:endParaRPr lang="et-EE" sz="2000" dirty="0"/>
          </a:p>
          <a:p>
            <a:pPr algn="l">
              <a:defRPr sz="3000">
                <a:solidFill>
                  <a:srgbClr val="283338"/>
                </a:solidFill>
                <a:latin typeface="Roboto Light"/>
                <a:ea typeface="Roboto Light"/>
                <a:cs typeface="Roboto Light"/>
                <a:sym typeface="Roboto Light"/>
              </a:defRPr>
            </a:pPr>
            <a:endParaRPr lang="et-EE" sz="2000" i="1" dirty="0"/>
          </a:p>
        </p:txBody>
      </p:sp>
      <p:sp>
        <p:nvSpPr>
          <p:cNvPr id="456" name="Shape"/>
          <p:cNvSpPr/>
          <p:nvPr/>
        </p:nvSpPr>
        <p:spPr>
          <a:xfrm rot="1199072">
            <a:off x="209954" y="2038526"/>
            <a:ext cx="454745" cy="384001"/>
          </a:xfrm>
          <a:custGeom>
            <a:avLst/>
            <a:gdLst/>
            <a:ahLst/>
            <a:cxnLst>
              <a:cxn ang="0">
                <a:pos x="wd2" y="hd2"/>
              </a:cxn>
              <a:cxn ang="5400000">
                <a:pos x="wd2" y="hd2"/>
              </a:cxn>
              <a:cxn ang="10800000">
                <a:pos x="wd2" y="hd2"/>
              </a:cxn>
              <a:cxn ang="16200000">
                <a:pos x="wd2" y="hd2"/>
              </a:cxn>
            </a:cxnLst>
            <a:rect l="0" t="0" r="r" b="b"/>
            <a:pathLst>
              <a:path w="21600" h="21523" extrusionOk="0">
                <a:moveTo>
                  <a:pt x="12552" y="46"/>
                </a:moveTo>
                <a:cubicBezTo>
                  <a:pt x="10355" y="46"/>
                  <a:pt x="8316" y="972"/>
                  <a:pt x="6642" y="2638"/>
                </a:cubicBezTo>
                <a:lnTo>
                  <a:pt x="4655" y="232"/>
                </a:lnTo>
                <a:cubicBezTo>
                  <a:pt x="4393" y="-77"/>
                  <a:pt x="3975" y="-77"/>
                  <a:pt x="3713" y="232"/>
                </a:cubicBezTo>
                <a:cubicBezTo>
                  <a:pt x="1308" y="3009"/>
                  <a:pt x="0" y="6773"/>
                  <a:pt x="0" y="10785"/>
                </a:cubicBezTo>
                <a:cubicBezTo>
                  <a:pt x="0" y="11217"/>
                  <a:pt x="314" y="11587"/>
                  <a:pt x="680" y="11587"/>
                </a:cubicBezTo>
                <a:lnTo>
                  <a:pt x="3504" y="11587"/>
                </a:lnTo>
                <a:cubicBezTo>
                  <a:pt x="3870" y="17141"/>
                  <a:pt x="7793" y="21523"/>
                  <a:pt x="12552" y="21523"/>
                </a:cubicBezTo>
                <a:cubicBezTo>
                  <a:pt x="17573" y="21523"/>
                  <a:pt x="21600" y="16709"/>
                  <a:pt x="21600" y="10846"/>
                </a:cubicBezTo>
                <a:cubicBezTo>
                  <a:pt x="21600" y="4860"/>
                  <a:pt x="17521" y="46"/>
                  <a:pt x="12552" y="46"/>
                </a:cubicBezTo>
                <a:close/>
                <a:moveTo>
                  <a:pt x="4184" y="1960"/>
                </a:moveTo>
                <a:lnTo>
                  <a:pt x="6119" y="4305"/>
                </a:lnTo>
                <a:cubicBezTo>
                  <a:pt x="6119" y="4305"/>
                  <a:pt x="6119" y="4305"/>
                  <a:pt x="6119" y="4305"/>
                </a:cubicBezTo>
                <a:lnTo>
                  <a:pt x="10878" y="9982"/>
                </a:lnTo>
                <a:lnTo>
                  <a:pt x="4079" y="9982"/>
                </a:lnTo>
                <a:lnTo>
                  <a:pt x="1360" y="9982"/>
                </a:lnTo>
                <a:cubicBezTo>
                  <a:pt x="1517" y="7020"/>
                  <a:pt x="2510" y="4181"/>
                  <a:pt x="4184" y="1960"/>
                </a:cubicBezTo>
                <a:close/>
                <a:moveTo>
                  <a:pt x="12552" y="19918"/>
                </a:moveTo>
                <a:cubicBezTo>
                  <a:pt x="8525" y="19918"/>
                  <a:pt x="5178" y="16277"/>
                  <a:pt x="4864" y="11587"/>
                </a:cubicBezTo>
                <a:lnTo>
                  <a:pt x="12552" y="11587"/>
                </a:lnTo>
                <a:cubicBezTo>
                  <a:pt x="12814" y="11587"/>
                  <a:pt x="13075" y="11402"/>
                  <a:pt x="13180" y="11093"/>
                </a:cubicBezTo>
                <a:cubicBezTo>
                  <a:pt x="13284" y="10785"/>
                  <a:pt x="13232" y="10476"/>
                  <a:pt x="13023" y="10229"/>
                </a:cubicBezTo>
                <a:lnTo>
                  <a:pt x="7584" y="3749"/>
                </a:lnTo>
                <a:cubicBezTo>
                  <a:pt x="8943" y="2392"/>
                  <a:pt x="10722" y="1651"/>
                  <a:pt x="12500" y="1651"/>
                </a:cubicBezTo>
                <a:cubicBezTo>
                  <a:pt x="16736" y="1651"/>
                  <a:pt x="20240" y="5724"/>
                  <a:pt x="20240" y="10785"/>
                </a:cubicBezTo>
                <a:cubicBezTo>
                  <a:pt x="20240" y="15845"/>
                  <a:pt x="16788" y="19918"/>
                  <a:pt x="12552" y="19918"/>
                </a:cubicBezTo>
                <a:close/>
              </a:path>
            </a:pathLst>
          </a:custGeom>
          <a:solidFill>
            <a:srgbClr val="F99230"/>
          </a:solidFill>
          <a:ln w="12700">
            <a:miter lim="400000"/>
          </a:ln>
        </p:spPr>
        <p:txBody>
          <a:bodyPr lIns="19050" tIns="19050" rIns="19050" bIns="19050" anchor="ct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Roboto Light" panose="02000000000000000000" pitchFamily="2" charset="0"/>
              <a:ea typeface="Roboto Light" panose="02000000000000000000" pitchFamily="2" charset="0"/>
            </a:endParaRPr>
          </a:p>
        </p:txBody>
      </p:sp>
      <p:pic>
        <p:nvPicPr>
          <p:cNvPr id="8" name="Picture 5">
            <a:extLst>
              <a:ext uri="{FF2B5EF4-FFF2-40B4-BE49-F238E27FC236}">
                <a16:creationId xmlns:a16="http://schemas.microsoft.com/office/drawing/2014/main" id="{240850E6-C70C-46A1-B8EA-00504F3CC280}"/>
              </a:ext>
            </a:extLst>
          </p:cNvPr>
          <p:cNvPicPr>
            <a:picLocks noChangeAspect="1"/>
          </p:cNvPicPr>
          <p:nvPr/>
        </p:nvPicPr>
        <p:blipFill>
          <a:blip r:embed="rId3"/>
          <a:stretch>
            <a:fillRect/>
          </a:stretch>
        </p:blipFill>
        <p:spPr>
          <a:xfrm>
            <a:off x="5275162" y="1721420"/>
            <a:ext cx="4697604" cy="3332335"/>
          </a:xfrm>
          <a:prstGeom prst="rect">
            <a:avLst/>
          </a:prstGeom>
        </p:spPr>
      </p:pic>
      <p:sp>
        <p:nvSpPr>
          <p:cNvPr id="7" name="Suur slaidi pealkiri…">
            <a:extLst>
              <a:ext uri="{FF2B5EF4-FFF2-40B4-BE49-F238E27FC236}">
                <a16:creationId xmlns:a16="http://schemas.microsoft.com/office/drawing/2014/main" id="{190091FD-48ED-41DF-A709-41FBABAE4548}"/>
              </a:ext>
            </a:extLst>
          </p:cNvPr>
          <p:cNvSpPr txBox="1">
            <a:spLocks/>
          </p:cNvSpPr>
          <p:nvPr/>
        </p:nvSpPr>
        <p:spPr>
          <a:xfrm>
            <a:off x="958113" y="449245"/>
            <a:ext cx="10829758" cy="11518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Autofit/>
          </a:bodyPr>
          <a:lstStyle>
            <a:lvl1pPr marL="0" marR="0" indent="0" algn="l" defTabSz="2438338" latinLnBrk="0">
              <a:lnSpc>
                <a:spcPct val="80000"/>
              </a:lnSpc>
              <a:spcBef>
                <a:spcPts val="0"/>
              </a:spcBef>
              <a:spcAft>
                <a:spcPts val="0"/>
              </a:spcAft>
              <a:buClrTx/>
              <a:buSzTx/>
              <a:buFontTx/>
              <a:buNone/>
              <a:tabLst/>
              <a:defRPr sz="6000" b="0" i="0" u="none" strike="noStrike" cap="none" spc="-119" baseline="0">
                <a:solidFill>
                  <a:srgbClr val="283338"/>
                </a:solidFill>
                <a:uFillTx/>
                <a:latin typeface="Roboto Light"/>
                <a:ea typeface="Roboto Light"/>
                <a:cs typeface="Roboto Light"/>
                <a:sym typeface="Roboto Light"/>
              </a:defRPr>
            </a:lvl1pPr>
            <a:lvl2pPr marL="0" marR="0" indent="457200" algn="l" defTabSz="2438338" latinLnBrk="0">
              <a:lnSpc>
                <a:spcPct val="80000"/>
              </a:lnSpc>
              <a:spcBef>
                <a:spcPts val="0"/>
              </a:spcBef>
              <a:spcAft>
                <a:spcPts val="0"/>
              </a:spcAft>
              <a:buClrTx/>
              <a:buSzTx/>
              <a:buFontTx/>
              <a:buNone/>
              <a:tabLst/>
              <a:defRPr sz="6000" b="0" i="0" u="none" strike="noStrike" cap="none" spc="-119" baseline="0">
                <a:solidFill>
                  <a:srgbClr val="283338"/>
                </a:solidFill>
                <a:uFillTx/>
                <a:latin typeface="Roboto Light"/>
                <a:ea typeface="Roboto Light"/>
                <a:cs typeface="Roboto Light"/>
                <a:sym typeface="Roboto Light"/>
              </a:defRPr>
            </a:lvl2pPr>
            <a:lvl3pPr marL="0" marR="0" indent="914400" algn="l" defTabSz="2438338" latinLnBrk="0">
              <a:lnSpc>
                <a:spcPct val="80000"/>
              </a:lnSpc>
              <a:spcBef>
                <a:spcPts val="0"/>
              </a:spcBef>
              <a:spcAft>
                <a:spcPts val="0"/>
              </a:spcAft>
              <a:buClrTx/>
              <a:buSzTx/>
              <a:buFontTx/>
              <a:buNone/>
              <a:tabLst/>
              <a:defRPr sz="6000" b="0" i="0" u="none" strike="noStrike" cap="none" spc="-119" baseline="0">
                <a:solidFill>
                  <a:srgbClr val="283338"/>
                </a:solidFill>
                <a:uFillTx/>
                <a:latin typeface="Roboto Light"/>
                <a:ea typeface="Roboto Light"/>
                <a:cs typeface="Roboto Light"/>
                <a:sym typeface="Roboto Light"/>
              </a:defRPr>
            </a:lvl3pPr>
            <a:lvl4pPr marL="0" marR="0" indent="1371600" algn="l" defTabSz="2438338" latinLnBrk="0">
              <a:lnSpc>
                <a:spcPct val="80000"/>
              </a:lnSpc>
              <a:spcBef>
                <a:spcPts val="0"/>
              </a:spcBef>
              <a:spcAft>
                <a:spcPts val="0"/>
              </a:spcAft>
              <a:buClrTx/>
              <a:buSzTx/>
              <a:buFontTx/>
              <a:buNone/>
              <a:tabLst/>
              <a:defRPr sz="6000" b="0" i="0" u="none" strike="noStrike" cap="none" spc="-119" baseline="0">
                <a:solidFill>
                  <a:srgbClr val="283338"/>
                </a:solidFill>
                <a:uFillTx/>
                <a:latin typeface="Roboto Light"/>
                <a:ea typeface="Roboto Light"/>
                <a:cs typeface="Roboto Light"/>
                <a:sym typeface="Roboto Light"/>
              </a:defRPr>
            </a:lvl4pPr>
            <a:lvl5pPr marL="0" marR="0" indent="1828800" algn="l" defTabSz="2438338" latinLnBrk="0">
              <a:lnSpc>
                <a:spcPct val="80000"/>
              </a:lnSpc>
              <a:spcBef>
                <a:spcPts val="0"/>
              </a:spcBef>
              <a:spcAft>
                <a:spcPts val="0"/>
              </a:spcAft>
              <a:buClrTx/>
              <a:buSzTx/>
              <a:buFontTx/>
              <a:buNone/>
              <a:tabLst/>
              <a:defRPr sz="6000" b="0" i="0" u="none" strike="noStrike" cap="none" spc="-119" baseline="0">
                <a:solidFill>
                  <a:srgbClr val="283338"/>
                </a:solidFill>
                <a:uFillTx/>
                <a:latin typeface="Roboto Light"/>
                <a:ea typeface="Roboto Light"/>
                <a:cs typeface="Roboto Light"/>
                <a:sym typeface="Roboto Light"/>
              </a:defRPr>
            </a:lvl5pPr>
            <a:lvl6pPr marL="0" marR="0" indent="2286000" algn="l" defTabSz="2438338" latinLnBrk="0">
              <a:lnSpc>
                <a:spcPct val="80000"/>
              </a:lnSpc>
              <a:spcBef>
                <a:spcPts val="0"/>
              </a:spcBef>
              <a:spcAft>
                <a:spcPts val="0"/>
              </a:spcAft>
              <a:buClrTx/>
              <a:buSzTx/>
              <a:buFontTx/>
              <a:buNone/>
              <a:tabLst/>
              <a:defRPr sz="6000" b="0" i="0" u="none" strike="noStrike" cap="none" spc="-119" baseline="0">
                <a:solidFill>
                  <a:srgbClr val="283338"/>
                </a:solidFill>
                <a:uFillTx/>
                <a:latin typeface="Roboto Light"/>
                <a:ea typeface="Roboto Light"/>
                <a:cs typeface="Roboto Light"/>
                <a:sym typeface="Roboto Light"/>
              </a:defRPr>
            </a:lvl6pPr>
            <a:lvl7pPr marL="0" marR="0" indent="2743200" algn="l" defTabSz="2438338" latinLnBrk="0">
              <a:lnSpc>
                <a:spcPct val="80000"/>
              </a:lnSpc>
              <a:spcBef>
                <a:spcPts val="0"/>
              </a:spcBef>
              <a:spcAft>
                <a:spcPts val="0"/>
              </a:spcAft>
              <a:buClrTx/>
              <a:buSzTx/>
              <a:buFontTx/>
              <a:buNone/>
              <a:tabLst/>
              <a:defRPr sz="6000" b="0" i="0" u="none" strike="noStrike" cap="none" spc="-119" baseline="0">
                <a:solidFill>
                  <a:srgbClr val="283338"/>
                </a:solidFill>
                <a:uFillTx/>
                <a:latin typeface="Roboto Light"/>
                <a:ea typeface="Roboto Light"/>
                <a:cs typeface="Roboto Light"/>
                <a:sym typeface="Roboto Light"/>
              </a:defRPr>
            </a:lvl7pPr>
            <a:lvl8pPr marL="0" marR="0" indent="3200400" algn="l" defTabSz="2438338" latinLnBrk="0">
              <a:lnSpc>
                <a:spcPct val="80000"/>
              </a:lnSpc>
              <a:spcBef>
                <a:spcPts val="0"/>
              </a:spcBef>
              <a:spcAft>
                <a:spcPts val="0"/>
              </a:spcAft>
              <a:buClrTx/>
              <a:buSzTx/>
              <a:buFontTx/>
              <a:buNone/>
              <a:tabLst/>
              <a:defRPr sz="6000" b="0" i="0" u="none" strike="noStrike" cap="none" spc="-119" baseline="0">
                <a:solidFill>
                  <a:srgbClr val="283338"/>
                </a:solidFill>
                <a:uFillTx/>
                <a:latin typeface="Roboto Light"/>
                <a:ea typeface="Roboto Light"/>
                <a:cs typeface="Roboto Light"/>
                <a:sym typeface="Roboto Light"/>
              </a:defRPr>
            </a:lvl8pPr>
            <a:lvl9pPr marL="0" marR="0" indent="3657600" algn="l" defTabSz="2438338" latinLnBrk="0">
              <a:lnSpc>
                <a:spcPct val="80000"/>
              </a:lnSpc>
              <a:spcBef>
                <a:spcPts val="0"/>
              </a:spcBef>
              <a:spcAft>
                <a:spcPts val="0"/>
              </a:spcAft>
              <a:buClrTx/>
              <a:buSzTx/>
              <a:buFontTx/>
              <a:buNone/>
              <a:tabLst/>
              <a:defRPr sz="6000" b="0" i="0" u="none" strike="noStrike" cap="none" spc="-119" baseline="0">
                <a:solidFill>
                  <a:srgbClr val="283338"/>
                </a:solidFill>
                <a:uFillTx/>
                <a:latin typeface="Roboto Light"/>
                <a:ea typeface="Roboto Light"/>
                <a:cs typeface="Roboto Light"/>
                <a:sym typeface="Roboto Light"/>
              </a:defRPr>
            </a:lvl9pPr>
          </a:lstStyle>
          <a:p>
            <a:pPr hangingPunct="1">
              <a:defRPr sz="10000" spc="-200"/>
            </a:pPr>
            <a:r>
              <a:rPr lang="et-EE" sz="4400" spc="-100" dirty="0" err="1"/>
              <a:t>CARe</a:t>
            </a:r>
            <a:r>
              <a:rPr lang="et-EE" sz="4400" spc="-100" dirty="0"/>
              <a:t> metoodika rakendamise toetamine: </a:t>
            </a:r>
            <a:r>
              <a:rPr lang="et-EE" sz="4400" spc="-100" dirty="0" err="1">
                <a:solidFill>
                  <a:schemeClr val="accent1">
                    <a:lumMod val="75000"/>
                  </a:schemeClr>
                </a:solidFill>
              </a:rPr>
              <a:t>kovisioonid</a:t>
            </a:r>
            <a:endParaRPr lang="et-EE" sz="4400" spc="-100" dirty="0">
              <a:solidFill>
                <a:schemeClr val="accent1">
                  <a:lumMod val="75000"/>
                </a:schemeClr>
              </a:solidFill>
            </a:endParaRPr>
          </a:p>
        </p:txBody>
      </p:sp>
      <p:sp>
        <p:nvSpPr>
          <p:cNvPr id="4" name="Jutumull: ümarnurk-ristkülik 3">
            <a:extLst>
              <a:ext uri="{FF2B5EF4-FFF2-40B4-BE49-F238E27FC236}">
                <a16:creationId xmlns:a16="http://schemas.microsoft.com/office/drawing/2014/main" id="{A220F8AD-5BC8-49A9-9E6D-42BD4F46C286}"/>
              </a:ext>
            </a:extLst>
          </p:cNvPr>
          <p:cNvSpPr/>
          <p:nvPr/>
        </p:nvSpPr>
        <p:spPr>
          <a:xfrm>
            <a:off x="1119865" y="4938275"/>
            <a:ext cx="4168095" cy="1182431"/>
          </a:xfrm>
          <a:prstGeom prst="wedgeRoundRectCallout">
            <a:avLst>
              <a:gd name="adj1" fmla="val 50587"/>
              <a:gd name="adj2" fmla="val 106727"/>
              <a:gd name="adj3" fmla="val 16667"/>
            </a:avLst>
          </a:prstGeom>
          <a:solidFill>
            <a:schemeClr val="accent1">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72000" rIns="72000" bIns="72000" numCol="1" spcCol="38100" rtlCol="0" anchor="ctr">
            <a:spAutoFit/>
          </a:bodyPr>
          <a:lstStyle/>
          <a:p>
            <a:pPr algn="l">
              <a:defRPr sz="3000">
                <a:solidFill>
                  <a:srgbClr val="283338"/>
                </a:solidFill>
                <a:latin typeface="Roboto Light"/>
                <a:ea typeface="Roboto Light"/>
                <a:cs typeface="Roboto Light"/>
                <a:sym typeface="Roboto Light"/>
              </a:defRPr>
            </a:pPr>
            <a:r>
              <a:rPr lang="et-EE" sz="2000" i="1" dirty="0"/>
              <a:t>Suureks abiks on näiteks kolleegide toetus kasvõi läbi </a:t>
            </a:r>
            <a:r>
              <a:rPr lang="et-EE" sz="2000" i="1" dirty="0" err="1"/>
              <a:t>kovisioonide</a:t>
            </a:r>
            <a:r>
              <a:rPr lang="et-EE" sz="2000" i="1" dirty="0"/>
              <a:t>. (Nõustaja)</a:t>
            </a:r>
            <a:endParaRPr lang="et-EE" sz="2000" dirty="0">
              <a:solidFill>
                <a:srgbClr val="FFFFFF"/>
              </a:solidFill>
              <a:latin typeface="Roboto Medium"/>
              <a:ea typeface="Roboto Medium"/>
              <a:cs typeface="Roboto Medium"/>
              <a:sym typeface="Roboto Medium"/>
            </a:endParaRPr>
          </a:p>
        </p:txBody>
      </p:sp>
      <p:sp>
        <p:nvSpPr>
          <p:cNvPr id="11" name="Jutumull: ümarnurk-ristkülik 10">
            <a:extLst>
              <a:ext uri="{FF2B5EF4-FFF2-40B4-BE49-F238E27FC236}">
                <a16:creationId xmlns:a16="http://schemas.microsoft.com/office/drawing/2014/main" id="{0931B5B4-9D82-4EDC-B11F-66224634A1AE}"/>
              </a:ext>
            </a:extLst>
          </p:cNvPr>
          <p:cNvSpPr/>
          <p:nvPr/>
        </p:nvSpPr>
        <p:spPr>
          <a:xfrm>
            <a:off x="6989487" y="5231193"/>
            <a:ext cx="4912895" cy="1182431"/>
          </a:xfrm>
          <a:prstGeom prst="wedgeRoundRectCallout">
            <a:avLst>
              <a:gd name="adj1" fmla="val -43224"/>
              <a:gd name="adj2" fmla="val 77907"/>
              <a:gd name="adj3" fmla="val 16667"/>
            </a:avLst>
          </a:prstGeom>
          <a:solidFill>
            <a:schemeClr val="accent1">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72000" rIns="72000" bIns="72000" numCol="1" spcCol="38100" rtlCol="0" anchor="ctr">
            <a:spAutoFit/>
          </a:bodyPr>
          <a:lstStyle/>
          <a:p>
            <a:pPr algn="l">
              <a:defRPr sz="3000">
                <a:solidFill>
                  <a:srgbClr val="283338"/>
                </a:solidFill>
                <a:latin typeface="Roboto Light"/>
                <a:ea typeface="Roboto Light"/>
                <a:cs typeface="Roboto Light"/>
                <a:sym typeface="Roboto Light"/>
              </a:defRPr>
            </a:pPr>
            <a:r>
              <a:rPr lang="et-EE" sz="2000" i="1" dirty="0"/>
              <a:t>Looga tulev konsultant saab alati endale lisamõtteid ning abi kliendiloos.</a:t>
            </a:r>
          </a:p>
          <a:p>
            <a:pPr algn="l">
              <a:defRPr sz="3000">
                <a:solidFill>
                  <a:srgbClr val="283338"/>
                </a:solidFill>
                <a:latin typeface="Roboto Light"/>
                <a:ea typeface="Roboto Light"/>
                <a:cs typeface="Roboto Light"/>
                <a:sym typeface="Roboto Light"/>
              </a:defRPr>
            </a:pPr>
            <a:r>
              <a:rPr lang="et-EE" sz="2000" i="1" dirty="0"/>
              <a:t>(Juhtivkonsultant)</a:t>
            </a:r>
            <a:endParaRPr lang="et-EE" sz="2000" dirty="0">
              <a:solidFill>
                <a:srgbClr val="FFFFFF"/>
              </a:solidFill>
              <a:latin typeface="Roboto Medium"/>
              <a:ea typeface="Roboto Medium"/>
              <a:cs typeface="Roboto Medium"/>
              <a:sym typeface="Roboto Medium"/>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Roboto light 30pt…"/>
          <p:cNvSpPr txBox="1"/>
          <p:nvPr/>
        </p:nvSpPr>
        <p:spPr>
          <a:xfrm>
            <a:off x="1270016" y="2134465"/>
            <a:ext cx="9835132" cy="14362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p>
            <a:pPr marL="285750" indent="-285750">
              <a:buClr>
                <a:schemeClr val="accent1">
                  <a:lumMod val="75000"/>
                </a:schemeClr>
              </a:buClr>
              <a:buFont typeface="Arial" panose="020B0604020202020204" pitchFamily="34" charset="0"/>
              <a:buChar char="•"/>
              <a:defRPr sz="3000">
                <a:solidFill>
                  <a:srgbClr val="283338"/>
                </a:solidFill>
                <a:latin typeface="Roboto Light"/>
                <a:ea typeface="Roboto Light"/>
                <a:cs typeface="Roboto Light"/>
                <a:sym typeface="Roboto Light"/>
              </a:defRPr>
            </a:pPr>
            <a:r>
              <a:rPr lang="et-EE" sz="2000" dirty="0"/>
              <a:t>Sotsiaalse võrgustiku analüüs</a:t>
            </a:r>
          </a:p>
          <a:p>
            <a:pPr marL="285750" indent="-285750">
              <a:buClr>
                <a:schemeClr val="accent1">
                  <a:lumMod val="75000"/>
                </a:schemeClr>
              </a:buClr>
              <a:buFont typeface="Arial" panose="020B0604020202020204" pitchFamily="34" charset="0"/>
              <a:buChar char="•"/>
              <a:defRPr sz="3000">
                <a:solidFill>
                  <a:srgbClr val="283338"/>
                </a:solidFill>
                <a:latin typeface="Roboto Light"/>
                <a:ea typeface="Roboto Light"/>
                <a:cs typeface="Roboto Light"/>
                <a:sym typeface="Roboto Light"/>
              </a:defRPr>
            </a:pPr>
            <a:r>
              <a:rPr lang="et-EE" sz="2000" dirty="0" err="1"/>
              <a:t>Lähivõrgustikuga</a:t>
            </a:r>
            <a:r>
              <a:rPr lang="et-EE" sz="2000" dirty="0"/>
              <a:t> koostöö (kliendi lähedased kui teised spetsialistid)</a:t>
            </a:r>
          </a:p>
          <a:p>
            <a:pPr marL="285750" indent="-285750">
              <a:buClr>
                <a:schemeClr val="accent1">
                  <a:lumMod val="75000"/>
                </a:schemeClr>
              </a:buClr>
              <a:buFont typeface="Arial" panose="020B0604020202020204" pitchFamily="34" charset="0"/>
              <a:buChar char="•"/>
              <a:defRPr sz="3000">
                <a:solidFill>
                  <a:srgbClr val="283338"/>
                </a:solidFill>
                <a:latin typeface="Roboto Light"/>
                <a:ea typeface="Roboto Light"/>
                <a:cs typeface="Roboto Light"/>
                <a:sym typeface="Roboto Light"/>
              </a:defRPr>
            </a:pPr>
            <a:r>
              <a:rPr lang="et-EE" sz="2000" dirty="0"/>
              <a:t>Ettevõtetega koostöö</a:t>
            </a:r>
          </a:p>
          <a:p>
            <a:pPr algn="l">
              <a:defRPr sz="3000">
                <a:solidFill>
                  <a:srgbClr val="283338"/>
                </a:solidFill>
                <a:latin typeface="Roboto Light"/>
                <a:ea typeface="Roboto Light"/>
                <a:cs typeface="Roboto Light"/>
                <a:sym typeface="Roboto Light"/>
              </a:defRPr>
            </a:pPr>
            <a:endParaRPr lang="et-EE" sz="1500" dirty="0"/>
          </a:p>
          <a:p>
            <a:pPr algn="l">
              <a:defRPr sz="3000">
                <a:solidFill>
                  <a:srgbClr val="283338"/>
                </a:solidFill>
                <a:latin typeface="Roboto Light"/>
                <a:ea typeface="Roboto Light"/>
                <a:cs typeface="Roboto Light"/>
                <a:sym typeface="Roboto Light"/>
              </a:defRPr>
            </a:pPr>
            <a:endParaRPr sz="1500" dirty="0"/>
          </a:p>
        </p:txBody>
      </p:sp>
      <p:sp>
        <p:nvSpPr>
          <p:cNvPr id="455" name="Ikoone ja illustratsioone ei kasutata koos ühe slaidi peal"/>
          <p:cNvSpPr txBox="1">
            <a:spLocks noGrp="1"/>
          </p:cNvSpPr>
          <p:nvPr>
            <p:ph type="title"/>
          </p:nvPr>
        </p:nvSpPr>
        <p:spPr>
          <a:xfrm>
            <a:off x="874716" y="539750"/>
            <a:ext cx="4841608" cy="1047735"/>
          </a:xfrm>
          <a:prstGeom prst="rect">
            <a:avLst/>
          </a:prstGeom>
        </p:spPr>
        <p:txBody>
          <a:bodyPr>
            <a:noAutofit/>
          </a:bodyPr>
          <a:lstStyle/>
          <a:p>
            <a:r>
              <a:rPr lang="et-EE" sz="4400" dirty="0"/>
              <a:t>Võrgustikutöö</a:t>
            </a:r>
            <a:endParaRPr sz="4400" dirty="0"/>
          </a:p>
        </p:txBody>
      </p:sp>
      <p:sp>
        <p:nvSpPr>
          <p:cNvPr id="456" name="Shape"/>
          <p:cNvSpPr/>
          <p:nvPr/>
        </p:nvSpPr>
        <p:spPr>
          <a:xfrm>
            <a:off x="815271" y="2424330"/>
            <a:ext cx="454745" cy="384001"/>
          </a:xfrm>
          <a:custGeom>
            <a:avLst/>
            <a:gdLst/>
            <a:ahLst/>
            <a:cxnLst>
              <a:cxn ang="0">
                <a:pos x="wd2" y="hd2"/>
              </a:cxn>
              <a:cxn ang="5400000">
                <a:pos x="wd2" y="hd2"/>
              </a:cxn>
              <a:cxn ang="10800000">
                <a:pos x="wd2" y="hd2"/>
              </a:cxn>
              <a:cxn ang="16200000">
                <a:pos x="wd2" y="hd2"/>
              </a:cxn>
            </a:cxnLst>
            <a:rect l="0" t="0" r="r" b="b"/>
            <a:pathLst>
              <a:path w="21600" h="21523" extrusionOk="0">
                <a:moveTo>
                  <a:pt x="12552" y="46"/>
                </a:moveTo>
                <a:cubicBezTo>
                  <a:pt x="10355" y="46"/>
                  <a:pt x="8316" y="972"/>
                  <a:pt x="6642" y="2638"/>
                </a:cubicBezTo>
                <a:lnTo>
                  <a:pt x="4655" y="232"/>
                </a:lnTo>
                <a:cubicBezTo>
                  <a:pt x="4393" y="-77"/>
                  <a:pt x="3975" y="-77"/>
                  <a:pt x="3713" y="232"/>
                </a:cubicBezTo>
                <a:cubicBezTo>
                  <a:pt x="1308" y="3009"/>
                  <a:pt x="0" y="6773"/>
                  <a:pt x="0" y="10785"/>
                </a:cubicBezTo>
                <a:cubicBezTo>
                  <a:pt x="0" y="11217"/>
                  <a:pt x="314" y="11587"/>
                  <a:pt x="680" y="11587"/>
                </a:cubicBezTo>
                <a:lnTo>
                  <a:pt x="3504" y="11587"/>
                </a:lnTo>
                <a:cubicBezTo>
                  <a:pt x="3870" y="17141"/>
                  <a:pt x="7793" y="21523"/>
                  <a:pt x="12552" y="21523"/>
                </a:cubicBezTo>
                <a:cubicBezTo>
                  <a:pt x="17573" y="21523"/>
                  <a:pt x="21600" y="16709"/>
                  <a:pt x="21600" y="10846"/>
                </a:cubicBezTo>
                <a:cubicBezTo>
                  <a:pt x="21600" y="4860"/>
                  <a:pt x="17521" y="46"/>
                  <a:pt x="12552" y="46"/>
                </a:cubicBezTo>
                <a:close/>
                <a:moveTo>
                  <a:pt x="4184" y="1960"/>
                </a:moveTo>
                <a:lnTo>
                  <a:pt x="6119" y="4305"/>
                </a:lnTo>
                <a:cubicBezTo>
                  <a:pt x="6119" y="4305"/>
                  <a:pt x="6119" y="4305"/>
                  <a:pt x="6119" y="4305"/>
                </a:cubicBezTo>
                <a:lnTo>
                  <a:pt x="10878" y="9982"/>
                </a:lnTo>
                <a:lnTo>
                  <a:pt x="4079" y="9982"/>
                </a:lnTo>
                <a:lnTo>
                  <a:pt x="1360" y="9982"/>
                </a:lnTo>
                <a:cubicBezTo>
                  <a:pt x="1517" y="7020"/>
                  <a:pt x="2510" y="4181"/>
                  <a:pt x="4184" y="1960"/>
                </a:cubicBezTo>
                <a:close/>
                <a:moveTo>
                  <a:pt x="12552" y="19918"/>
                </a:moveTo>
                <a:cubicBezTo>
                  <a:pt x="8525" y="19918"/>
                  <a:pt x="5178" y="16277"/>
                  <a:pt x="4864" y="11587"/>
                </a:cubicBezTo>
                <a:lnTo>
                  <a:pt x="12552" y="11587"/>
                </a:lnTo>
                <a:cubicBezTo>
                  <a:pt x="12814" y="11587"/>
                  <a:pt x="13075" y="11402"/>
                  <a:pt x="13180" y="11093"/>
                </a:cubicBezTo>
                <a:cubicBezTo>
                  <a:pt x="13284" y="10785"/>
                  <a:pt x="13232" y="10476"/>
                  <a:pt x="13023" y="10229"/>
                </a:cubicBezTo>
                <a:lnTo>
                  <a:pt x="7584" y="3749"/>
                </a:lnTo>
                <a:cubicBezTo>
                  <a:pt x="8943" y="2392"/>
                  <a:pt x="10722" y="1651"/>
                  <a:pt x="12500" y="1651"/>
                </a:cubicBezTo>
                <a:cubicBezTo>
                  <a:pt x="16736" y="1651"/>
                  <a:pt x="20240" y="5724"/>
                  <a:pt x="20240" y="10785"/>
                </a:cubicBezTo>
                <a:cubicBezTo>
                  <a:pt x="20240" y="15845"/>
                  <a:pt x="16788" y="19918"/>
                  <a:pt x="12552" y="19918"/>
                </a:cubicBezTo>
                <a:close/>
              </a:path>
            </a:pathLst>
          </a:custGeom>
          <a:solidFill>
            <a:srgbClr val="F99230"/>
          </a:solidFill>
          <a:ln w="12700">
            <a:miter lim="400000"/>
          </a:ln>
        </p:spPr>
        <p:txBody>
          <a:bodyPr lIns="19050" tIns="19050" rIns="19050" bIns="19050" anchor="ct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Roboto Light" panose="02000000000000000000" pitchFamily="2" charset="0"/>
              <a:ea typeface="Roboto Light" panose="02000000000000000000" pitchFamily="2" charset="0"/>
            </a:endParaRPr>
          </a:p>
        </p:txBody>
      </p:sp>
      <p:sp>
        <p:nvSpPr>
          <p:cNvPr id="8" name="Jutumull: ümarnurk-ristkülik 7">
            <a:extLst>
              <a:ext uri="{FF2B5EF4-FFF2-40B4-BE49-F238E27FC236}">
                <a16:creationId xmlns:a16="http://schemas.microsoft.com/office/drawing/2014/main" id="{C2B95FC1-5902-4A84-8209-802FFC6D2854}"/>
              </a:ext>
            </a:extLst>
          </p:cNvPr>
          <p:cNvSpPr/>
          <p:nvPr/>
        </p:nvSpPr>
        <p:spPr>
          <a:xfrm>
            <a:off x="905943" y="4241670"/>
            <a:ext cx="8283937" cy="1863469"/>
          </a:xfrm>
          <a:prstGeom prst="wedgeRoundRectCallout">
            <a:avLst>
              <a:gd name="adj1" fmla="val 41950"/>
              <a:gd name="adj2" fmla="val 81274"/>
              <a:gd name="adj3" fmla="val 16667"/>
            </a:avLst>
          </a:prstGeom>
          <a:solidFill>
            <a:schemeClr val="accent1">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72000" rIns="72000" bIns="72000" numCol="1" spcCol="38100" rtlCol="0" anchor="ctr">
            <a:spAutoFit/>
          </a:bodyPr>
          <a:lstStyle/>
          <a:p>
            <a:pPr algn="l">
              <a:defRPr sz="3000">
                <a:solidFill>
                  <a:srgbClr val="283338"/>
                </a:solidFill>
                <a:latin typeface="Roboto Light"/>
                <a:ea typeface="Roboto Light"/>
                <a:cs typeface="Roboto Light"/>
                <a:sym typeface="Roboto Light"/>
              </a:defRPr>
            </a:pPr>
            <a:r>
              <a:rPr lang="et-EE" sz="2000" i="1" dirty="0"/>
              <a:t>Pesapuu tegeleb sotsiaalse ettevõtluse vormis </a:t>
            </a:r>
            <a:r>
              <a:rPr lang="et-EE" sz="2000" i="1" dirty="0" err="1"/>
              <a:t>Kriidik</a:t>
            </a:r>
            <a:r>
              <a:rPr lang="et-EE" sz="2000" i="1" dirty="0"/>
              <a:t> nukkude valmistamisega siis lootsin ka sellest oma kliendile abi, et ta saaks proovida lihtsamat puutööd ja oma loomingulist poolt proovile panna Kriidikuid valmistades. </a:t>
            </a:r>
          </a:p>
          <a:p>
            <a:pPr algn="l">
              <a:defRPr sz="3000">
                <a:solidFill>
                  <a:srgbClr val="283338"/>
                </a:solidFill>
                <a:latin typeface="Roboto Light"/>
                <a:ea typeface="Roboto Light"/>
                <a:cs typeface="Roboto Light"/>
                <a:sym typeface="Roboto Light"/>
              </a:defRPr>
            </a:pPr>
            <a:r>
              <a:rPr lang="et-EE" sz="2000" i="1" dirty="0"/>
              <a:t>(Nõustaja)</a:t>
            </a:r>
            <a:endParaRPr lang="et-EE" sz="2000" dirty="0">
              <a:solidFill>
                <a:srgbClr val="FFFFFF"/>
              </a:solidFill>
              <a:latin typeface="Roboto Medium"/>
              <a:ea typeface="Roboto Medium"/>
              <a:cs typeface="Roboto Medium"/>
              <a:sym typeface="Roboto Medium"/>
            </a:endParaRPr>
          </a:p>
        </p:txBody>
      </p:sp>
      <p:sp>
        <p:nvSpPr>
          <p:cNvPr id="9" name="Jutumull: ümarnurk-ristkülik 8">
            <a:extLst>
              <a:ext uri="{FF2B5EF4-FFF2-40B4-BE49-F238E27FC236}">
                <a16:creationId xmlns:a16="http://schemas.microsoft.com/office/drawing/2014/main" id="{A155B1DF-84DD-4579-AC2A-1B7B2C4656A0}"/>
              </a:ext>
            </a:extLst>
          </p:cNvPr>
          <p:cNvSpPr/>
          <p:nvPr/>
        </p:nvSpPr>
        <p:spPr>
          <a:xfrm>
            <a:off x="8809356" y="1587485"/>
            <a:ext cx="2765023" cy="841913"/>
          </a:xfrm>
          <a:prstGeom prst="wedgeRoundRectCallout">
            <a:avLst>
              <a:gd name="adj1" fmla="val -47747"/>
              <a:gd name="adj2" fmla="val 73526"/>
              <a:gd name="adj3" fmla="val 16667"/>
            </a:avLst>
          </a:prstGeom>
          <a:solidFill>
            <a:schemeClr val="accent1">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72000" rIns="72000" bIns="72000" numCol="1" spcCol="38100" rtlCol="0" anchor="ctr">
            <a:spAutoFit/>
          </a:bodyPr>
          <a:lstStyle/>
          <a:p>
            <a:pPr algn="l">
              <a:defRPr sz="3000">
                <a:solidFill>
                  <a:srgbClr val="283338"/>
                </a:solidFill>
                <a:latin typeface="Roboto Light"/>
                <a:ea typeface="Roboto Light"/>
                <a:cs typeface="Roboto Light"/>
                <a:sym typeface="Roboto Light"/>
              </a:defRPr>
            </a:pPr>
            <a:r>
              <a:rPr lang="et-EE" sz="2000" i="1" dirty="0"/>
              <a:t>Üksi kaugele ei jõua. </a:t>
            </a:r>
          </a:p>
          <a:p>
            <a:pPr algn="l">
              <a:defRPr sz="3000">
                <a:solidFill>
                  <a:srgbClr val="283338"/>
                </a:solidFill>
                <a:latin typeface="Roboto Light"/>
                <a:ea typeface="Roboto Light"/>
                <a:cs typeface="Roboto Light"/>
                <a:sym typeface="Roboto Light"/>
              </a:defRPr>
            </a:pPr>
            <a:r>
              <a:rPr lang="et-EE" sz="2000" i="1" dirty="0"/>
              <a:t>(Nõustaja)</a:t>
            </a:r>
            <a:endParaRPr lang="et-EE" sz="2000" dirty="0">
              <a:solidFill>
                <a:srgbClr val="FFFFFF"/>
              </a:solidFill>
              <a:latin typeface="Roboto Medium"/>
              <a:ea typeface="Roboto Medium"/>
              <a:cs typeface="Roboto Medium"/>
              <a:sym typeface="Roboto Medium"/>
            </a:endParaRPr>
          </a:p>
        </p:txBody>
      </p:sp>
    </p:spTree>
    <p:extLst>
      <p:ext uri="{BB962C8B-B14F-4D97-AF65-F5344CB8AC3E}">
        <p14:creationId xmlns:p14="http://schemas.microsoft.com/office/powerpoint/2010/main" val="184121616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Suur slaidi pealkiri…"/>
          <p:cNvSpPr txBox="1">
            <a:spLocks noGrp="1"/>
          </p:cNvSpPr>
          <p:nvPr>
            <p:ph type="title"/>
          </p:nvPr>
        </p:nvSpPr>
        <p:spPr>
          <a:xfrm>
            <a:off x="808734" y="500055"/>
            <a:ext cx="11335084" cy="1505897"/>
          </a:xfrm>
          <a:prstGeom prst="rect">
            <a:avLst/>
          </a:prstGeom>
        </p:spPr>
        <p:txBody>
          <a:bodyPr>
            <a:noAutofit/>
          </a:bodyPr>
          <a:lstStyle/>
          <a:p>
            <a:pPr>
              <a:defRPr sz="10000" spc="-200"/>
            </a:pPr>
            <a:r>
              <a:rPr lang="et-EE" sz="4400" dirty="0"/>
              <a:t>CARe kasutamine teeb tööandja ja töötaja </a:t>
            </a:r>
            <a:r>
              <a:rPr lang="et-EE" sz="4400" dirty="0" err="1"/>
              <a:t>kokkuviimise</a:t>
            </a:r>
            <a:r>
              <a:rPr lang="et-EE" sz="4400" dirty="0"/>
              <a:t> lihtsamaks </a:t>
            </a:r>
            <a:endParaRPr sz="4400" dirty="0"/>
          </a:p>
        </p:txBody>
      </p:sp>
      <p:sp>
        <p:nvSpPr>
          <p:cNvPr id="7" name="Roboto light 30pt…">
            <a:extLst>
              <a:ext uri="{FF2B5EF4-FFF2-40B4-BE49-F238E27FC236}">
                <a16:creationId xmlns:a16="http://schemas.microsoft.com/office/drawing/2014/main" id="{D91388B0-397B-487F-98E4-6A0B30BBFE18}"/>
              </a:ext>
            </a:extLst>
          </p:cNvPr>
          <p:cNvSpPr txBox="1"/>
          <p:nvPr/>
        </p:nvSpPr>
        <p:spPr>
          <a:xfrm>
            <a:off x="900141" y="2322499"/>
            <a:ext cx="8598057" cy="37446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pPr marL="285750" indent="-285750">
              <a:buClr>
                <a:schemeClr val="accent1">
                  <a:lumMod val="75000"/>
                </a:schemeClr>
              </a:buClr>
              <a:buFont typeface="Arial" panose="020B0604020202020204" pitchFamily="34" charset="0"/>
              <a:buChar char="•"/>
              <a:defRPr sz="3000">
                <a:solidFill>
                  <a:srgbClr val="283338"/>
                </a:solidFill>
                <a:latin typeface="Roboto Light"/>
                <a:ea typeface="Roboto Light"/>
                <a:cs typeface="Roboto Light"/>
                <a:sym typeface="Roboto Light"/>
              </a:defRPr>
            </a:pPr>
            <a:r>
              <a:rPr lang="et-EE" sz="2000" dirty="0"/>
              <a:t>Nõustaja tunneb oma klienti.</a:t>
            </a:r>
          </a:p>
          <a:p>
            <a:pPr marL="285750" indent="-285750">
              <a:buClr>
                <a:schemeClr val="accent1">
                  <a:lumMod val="75000"/>
                </a:schemeClr>
              </a:buClr>
              <a:buFont typeface="Arial" panose="020B0604020202020204" pitchFamily="34" charset="0"/>
              <a:buChar char="•"/>
              <a:defRPr sz="3000">
                <a:solidFill>
                  <a:srgbClr val="283338"/>
                </a:solidFill>
                <a:latin typeface="Roboto Light"/>
                <a:ea typeface="Roboto Light"/>
                <a:cs typeface="Roboto Light"/>
                <a:sym typeface="Roboto Light"/>
              </a:defRPr>
            </a:pPr>
            <a:endParaRPr lang="et-EE" sz="2000" dirty="0"/>
          </a:p>
          <a:p>
            <a:pPr marL="285750" indent="-285750">
              <a:buClr>
                <a:schemeClr val="accent1">
                  <a:lumMod val="75000"/>
                </a:schemeClr>
              </a:buClr>
              <a:buFont typeface="Arial" panose="020B0604020202020204" pitchFamily="34" charset="0"/>
              <a:buChar char="•"/>
              <a:defRPr sz="3000">
                <a:solidFill>
                  <a:srgbClr val="283338"/>
                </a:solidFill>
                <a:latin typeface="Roboto Light"/>
                <a:ea typeface="Roboto Light"/>
                <a:cs typeface="Roboto Light"/>
                <a:sym typeface="Roboto Light"/>
              </a:defRPr>
            </a:pPr>
            <a:r>
              <a:rPr lang="et-EE" sz="2000" dirty="0"/>
              <a:t>Nõustajal on ülevaade tööturul pakutavatest ametikohtadest.</a:t>
            </a:r>
          </a:p>
          <a:p>
            <a:pPr marL="285750" indent="-285750">
              <a:buClr>
                <a:schemeClr val="accent1">
                  <a:lumMod val="75000"/>
                </a:schemeClr>
              </a:buClr>
              <a:buFont typeface="Arial" panose="020B0604020202020204" pitchFamily="34" charset="0"/>
              <a:buChar char="•"/>
              <a:defRPr sz="3000">
                <a:solidFill>
                  <a:srgbClr val="283338"/>
                </a:solidFill>
                <a:latin typeface="Roboto Light"/>
                <a:ea typeface="Roboto Light"/>
                <a:cs typeface="Roboto Light"/>
                <a:sym typeface="Roboto Light"/>
              </a:defRPr>
            </a:pPr>
            <a:endParaRPr lang="et-EE" sz="2000" dirty="0"/>
          </a:p>
          <a:p>
            <a:pPr marL="285750" indent="-285750">
              <a:buClr>
                <a:schemeClr val="accent1">
                  <a:lumMod val="75000"/>
                </a:schemeClr>
              </a:buClr>
              <a:buFont typeface="Arial" panose="020B0604020202020204" pitchFamily="34" charset="0"/>
              <a:buChar char="•"/>
              <a:defRPr sz="3000">
                <a:solidFill>
                  <a:srgbClr val="283338"/>
                </a:solidFill>
                <a:latin typeface="Roboto Light"/>
                <a:ea typeface="Roboto Light"/>
                <a:cs typeface="Roboto Light"/>
                <a:sym typeface="Roboto Light"/>
              </a:defRPr>
            </a:pPr>
            <a:r>
              <a:rPr lang="et-EE" sz="2000" dirty="0"/>
              <a:t>Organisatsioonidel on huvi, kuidas toetada inimesi.</a:t>
            </a:r>
          </a:p>
          <a:p>
            <a:pPr marL="285750" indent="-285750">
              <a:buClr>
                <a:schemeClr val="accent1">
                  <a:lumMod val="75000"/>
                </a:schemeClr>
              </a:buClr>
              <a:buFont typeface="Arial" panose="020B0604020202020204" pitchFamily="34" charset="0"/>
              <a:buChar char="•"/>
              <a:defRPr sz="3000">
                <a:solidFill>
                  <a:srgbClr val="283338"/>
                </a:solidFill>
                <a:latin typeface="Roboto Light"/>
                <a:ea typeface="Roboto Light"/>
                <a:cs typeface="Roboto Light"/>
                <a:sym typeface="Roboto Light"/>
              </a:defRPr>
            </a:pPr>
            <a:endParaRPr lang="et-EE" sz="2000" dirty="0"/>
          </a:p>
          <a:p>
            <a:pPr marL="285750" indent="-285750">
              <a:buClr>
                <a:schemeClr val="accent1">
                  <a:lumMod val="75000"/>
                </a:schemeClr>
              </a:buClr>
              <a:buFont typeface="Arial" panose="020B0604020202020204" pitchFamily="34" charset="0"/>
              <a:buChar char="•"/>
              <a:defRPr sz="3000">
                <a:solidFill>
                  <a:srgbClr val="283338"/>
                </a:solidFill>
                <a:latin typeface="Roboto Light"/>
                <a:ea typeface="Roboto Light"/>
                <a:cs typeface="Roboto Light"/>
                <a:sym typeface="Roboto Light"/>
              </a:defRPr>
            </a:pPr>
            <a:r>
              <a:rPr lang="et-EE" sz="2000" dirty="0"/>
              <a:t>Käime nõustamas tööandjaid.</a:t>
            </a:r>
          </a:p>
          <a:p>
            <a:pPr marL="285750" indent="-285750">
              <a:buClr>
                <a:schemeClr val="accent1">
                  <a:lumMod val="75000"/>
                </a:schemeClr>
              </a:buClr>
              <a:buFont typeface="Arial" panose="020B0604020202020204" pitchFamily="34" charset="0"/>
              <a:buChar char="•"/>
              <a:defRPr sz="3000">
                <a:solidFill>
                  <a:srgbClr val="283338"/>
                </a:solidFill>
                <a:latin typeface="Roboto Light"/>
                <a:ea typeface="Roboto Light"/>
                <a:cs typeface="Roboto Light"/>
                <a:sym typeface="Roboto Light"/>
              </a:defRPr>
            </a:pPr>
            <a:endParaRPr lang="et-EE" sz="2000" dirty="0"/>
          </a:p>
          <a:p>
            <a:pPr marL="285750" indent="-285750">
              <a:buClr>
                <a:schemeClr val="accent1">
                  <a:lumMod val="75000"/>
                </a:schemeClr>
              </a:buClr>
              <a:buFont typeface="Arial" panose="020B0604020202020204" pitchFamily="34" charset="0"/>
              <a:buChar char="•"/>
              <a:defRPr sz="3000">
                <a:solidFill>
                  <a:srgbClr val="283338"/>
                </a:solidFill>
                <a:latin typeface="Roboto Light"/>
                <a:ea typeface="Roboto Light"/>
                <a:cs typeface="Roboto Light"/>
                <a:sym typeface="Roboto Light"/>
              </a:defRPr>
            </a:pPr>
            <a:r>
              <a:rPr lang="et-EE" sz="2000" dirty="0"/>
              <a:t>Tööle asumisel teeb nõustaja koostööd pere ja võrgustikuga.</a:t>
            </a:r>
          </a:p>
          <a:p>
            <a:pPr marL="285750" indent="-285750">
              <a:buClr>
                <a:schemeClr val="accent1">
                  <a:lumMod val="75000"/>
                </a:schemeClr>
              </a:buClr>
              <a:buFont typeface="Arial" panose="020B0604020202020204" pitchFamily="34" charset="0"/>
              <a:buChar char="•"/>
              <a:defRPr sz="3000">
                <a:solidFill>
                  <a:srgbClr val="283338"/>
                </a:solidFill>
                <a:latin typeface="Roboto Light"/>
                <a:ea typeface="Roboto Light"/>
                <a:cs typeface="Roboto Light"/>
                <a:sym typeface="Roboto Light"/>
              </a:defRPr>
            </a:pPr>
            <a:endParaRPr lang="et-EE" sz="2000" dirty="0"/>
          </a:p>
          <a:p>
            <a:pPr marL="285750" indent="-285750">
              <a:buClr>
                <a:schemeClr val="accent1">
                  <a:lumMod val="75000"/>
                </a:schemeClr>
              </a:buClr>
              <a:buFont typeface="Arial" panose="020B0604020202020204" pitchFamily="34" charset="0"/>
              <a:buChar char="•"/>
              <a:defRPr sz="3000">
                <a:solidFill>
                  <a:srgbClr val="283338"/>
                </a:solidFill>
                <a:latin typeface="Roboto Light"/>
                <a:ea typeface="Roboto Light"/>
                <a:cs typeface="Roboto Light"/>
                <a:sym typeface="Roboto Light"/>
              </a:defRPr>
            </a:pPr>
            <a:r>
              <a:rPr lang="et-EE" sz="2000" dirty="0"/>
              <a:t>Vajadusel kaasame kogemusnõustaja, kes aitab tervise situatsiooni muuta kogemuseks, kuidas hoida toimevõimekust.</a:t>
            </a:r>
            <a:endParaRPr sz="2000" dirty="0"/>
          </a:p>
        </p:txBody>
      </p:sp>
      <p:pic>
        <p:nvPicPr>
          <p:cNvPr id="9" name="Picture 15">
            <a:extLst>
              <a:ext uri="{FF2B5EF4-FFF2-40B4-BE49-F238E27FC236}">
                <a16:creationId xmlns:a16="http://schemas.microsoft.com/office/drawing/2014/main" id="{7F0A9BE7-5787-4AC4-8A2D-1BB43EF1151C}"/>
              </a:ext>
            </a:extLst>
          </p:cNvPr>
          <p:cNvPicPr>
            <a:picLocks noChangeAspect="1"/>
          </p:cNvPicPr>
          <p:nvPr/>
        </p:nvPicPr>
        <p:blipFill>
          <a:blip r:embed="rId3"/>
          <a:stretch>
            <a:fillRect/>
          </a:stretch>
        </p:blipFill>
        <p:spPr>
          <a:xfrm>
            <a:off x="9851573" y="1952349"/>
            <a:ext cx="1939984" cy="4796497"/>
          </a:xfrm>
          <a:prstGeom prst="rect">
            <a:avLst/>
          </a:prstGeom>
        </p:spPr>
      </p:pic>
      <p:pic>
        <p:nvPicPr>
          <p:cNvPr id="8" name="Picture 14">
            <a:extLst>
              <a:ext uri="{FF2B5EF4-FFF2-40B4-BE49-F238E27FC236}">
                <a16:creationId xmlns:a16="http://schemas.microsoft.com/office/drawing/2014/main" id="{21FD6F4E-2005-4366-8EC8-E5B5F96A05E2}"/>
              </a:ext>
            </a:extLst>
          </p:cNvPr>
          <p:cNvPicPr>
            <a:picLocks noChangeAspect="1"/>
          </p:cNvPicPr>
          <p:nvPr/>
        </p:nvPicPr>
        <p:blipFill>
          <a:blip r:embed="rId4"/>
          <a:stretch>
            <a:fillRect/>
          </a:stretch>
        </p:blipFill>
        <p:spPr>
          <a:xfrm>
            <a:off x="9175261" y="2170657"/>
            <a:ext cx="1339198" cy="4578189"/>
          </a:xfrm>
          <a:prstGeom prst="rect">
            <a:avLst/>
          </a:prstGeom>
        </p:spPr>
      </p:pic>
    </p:spTree>
    <p:extLst>
      <p:ext uri="{BB962C8B-B14F-4D97-AF65-F5344CB8AC3E}">
        <p14:creationId xmlns:p14="http://schemas.microsoft.com/office/powerpoint/2010/main" val="277303044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Suur slaidi pealkiri…"/>
          <p:cNvSpPr txBox="1">
            <a:spLocks noGrp="1"/>
          </p:cNvSpPr>
          <p:nvPr>
            <p:ph type="title"/>
          </p:nvPr>
        </p:nvSpPr>
        <p:spPr>
          <a:xfrm>
            <a:off x="876279" y="660066"/>
            <a:ext cx="8508364" cy="1346200"/>
          </a:xfrm>
          <a:prstGeom prst="rect">
            <a:avLst/>
          </a:prstGeom>
        </p:spPr>
        <p:txBody>
          <a:bodyPr>
            <a:noAutofit/>
          </a:bodyPr>
          <a:lstStyle/>
          <a:p>
            <a:pPr>
              <a:defRPr sz="10000" spc="-200"/>
            </a:pPr>
            <a:r>
              <a:rPr lang="et-EE" sz="4400" dirty="0"/>
              <a:t>Valmistume pakkuma CARe koolitust sisekoolitusena</a:t>
            </a:r>
            <a:endParaRPr sz="4400" dirty="0"/>
          </a:p>
        </p:txBody>
      </p:sp>
      <p:sp>
        <p:nvSpPr>
          <p:cNvPr id="440" name="Roboto light 30pt…"/>
          <p:cNvSpPr txBox="1"/>
          <p:nvPr/>
        </p:nvSpPr>
        <p:spPr>
          <a:xfrm>
            <a:off x="1058257" y="2510511"/>
            <a:ext cx="6129622" cy="18979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pPr algn="l">
              <a:defRPr sz="3000">
                <a:solidFill>
                  <a:srgbClr val="283338"/>
                </a:solidFill>
                <a:latin typeface="Roboto Light"/>
                <a:ea typeface="Roboto Light"/>
                <a:cs typeface="Roboto Light"/>
                <a:sym typeface="Roboto Light"/>
              </a:defRPr>
            </a:pPr>
            <a:endParaRPr lang="et-EE" sz="2000" dirty="0"/>
          </a:p>
          <a:p>
            <a:pPr marL="114300" indent="-114300">
              <a:buClr>
                <a:srgbClr val="F99230"/>
              </a:buClr>
              <a:buSzPct val="100000"/>
              <a:buFontTx/>
              <a:buChar char="•"/>
              <a:defRPr sz="3000">
                <a:solidFill>
                  <a:srgbClr val="283338"/>
                </a:solidFill>
                <a:latin typeface="Roboto Light"/>
                <a:ea typeface="Roboto Light"/>
                <a:cs typeface="Roboto Light"/>
                <a:sym typeface="Roboto Light"/>
              </a:defRPr>
            </a:pPr>
            <a:r>
              <a:rPr lang="et-EE" sz="2000" dirty="0"/>
              <a:t>Sisekoolitajad + maakondadest praktikud (JK2)</a:t>
            </a:r>
          </a:p>
          <a:p>
            <a:pPr marL="114300" indent="-114300">
              <a:buClr>
                <a:srgbClr val="F99230"/>
              </a:buClr>
              <a:buSzPct val="100000"/>
              <a:buFontTx/>
              <a:buChar char="•"/>
              <a:defRPr sz="3000">
                <a:solidFill>
                  <a:srgbClr val="283338"/>
                </a:solidFill>
                <a:latin typeface="Roboto Light"/>
                <a:ea typeface="Roboto Light"/>
                <a:cs typeface="Roboto Light"/>
                <a:sym typeface="Roboto Light"/>
              </a:defRPr>
            </a:pPr>
            <a:endParaRPr lang="et-EE" sz="2000" dirty="0"/>
          </a:p>
          <a:p>
            <a:pPr marL="114300" indent="-114300">
              <a:buClr>
                <a:srgbClr val="F99230"/>
              </a:buClr>
              <a:buSzPct val="100000"/>
              <a:buFontTx/>
              <a:buChar char="•"/>
              <a:defRPr sz="3000">
                <a:solidFill>
                  <a:srgbClr val="283338"/>
                </a:solidFill>
                <a:latin typeface="Roboto Light"/>
                <a:ea typeface="Roboto Light"/>
                <a:cs typeface="Roboto Light"/>
                <a:sym typeface="Roboto Light"/>
              </a:defRPr>
            </a:pPr>
            <a:r>
              <a:rPr lang="et-EE" sz="2000" dirty="0"/>
              <a:t>Koolitaja praktika koos koolitajaga</a:t>
            </a:r>
          </a:p>
          <a:p>
            <a:pPr algn="l">
              <a:buClr>
                <a:srgbClr val="F99230"/>
              </a:buClr>
              <a:buSzPct val="100000"/>
              <a:defRPr sz="3000">
                <a:solidFill>
                  <a:srgbClr val="283338"/>
                </a:solidFill>
                <a:latin typeface="Roboto Light"/>
                <a:ea typeface="Roboto Light"/>
                <a:cs typeface="Roboto Light"/>
                <a:sym typeface="Roboto Light"/>
              </a:defRPr>
            </a:pPr>
            <a:endParaRPr lang="et-EE" sz="2000" dirty="0"/>
          </a:p>
          <a:p>
            <a:pPr marL="114300" indent="-114300">
              <a:buClr>
                <a:srgbClr val="F99230"/>
              </a:buClr>
              <a:buSzPct val="100000"/>
              <a:buChar char="•"/>
              <a:defRPr sz="3000">
                <a:solidFill>
                  <a:srgbClr val="283338"/>
                </a:solidFill>
                <a:latin typeface="Roboto Light"/>
                <a:ea typeface="Roboto Light"/>
                <a:cs typeface="Roboto Light"/>
                <a:sym typeface="Roboto Light"/>
              </a:defRPr>
            </a:pPr>
            <a:r>
              <a:rPr lang="et-EE" sz="2000" dirty="0"/>
              <a:t>2022 sisekoolitused juhtumikorraldajatele</a:t>
            </a:r>
          </a:p>
        </p:txBody>
      </p:sp>
      <p:pic>
        <p:nvPicPr>
          <p:cNvPr id="7" name="Picture 7">
            <a:extLst>
              <a:ext uri="{FF2B5EF4-FFF2-40B4-BE49-F238E27FC236}">
                <a16:creationId xmlns:a16="http://schemas.microsoft.com/office/drawing/2014/main" id="{24F867E2-E8E1-43C4-9A0B-5DE72E0AFC03}"/>
              </a:ext>
            </a:extLst>
          </p:cNvPr>
          <p:cNvPicPr>
            <a:picLocks noChangeAspect="1"/>
          </p:cNvPicPr>
          <p:nvPr/>
        </p:nvPicPr>
        <p:blipFill>
          <a:blip r:embed="rId3"/>
          <a:stretch>
            <a:fillRect/>
          </a:stretch>
        </p:blipFill>
        <p:spPr>
          <a:xfrm>
            <a:off x="7898557" y="1471089"/>
            <a:ext cx="1855261" cy="5101968"/>
          </a:xfrm>
          <a:prstGeom prst="rect">
            <a:avLst/>
          </a:prstGeom>
        </p:spPr>
      </p:pic>
      <p:pic>
        <p:nvPicPr>
          <p:cNvPr id="8" name="Picture 8">
            <a:extLst>
              <a:ext uri="{FF2B5EF4-FFF2-40B4-BE49-F238E27FC236}">
                <a16:creationId xmlns:a16="http://schemas.microsoft.com/office/drawing/2014/main" id="{6CAA5D3A-9CEE-4BD7-99F6-9C4C30CDBEDE}"/>
              </a:ext>
            </a:extLst>
          </p:cNvPr>
          <p:cNvPicPr>
            <a:picLocks noChangeAspect="1"/>
          </p:cNvPicPr>
          <p:nvPr/>
        </p:nvPicPr>
        <p:blipFill>
          <a:blip r:embed="rId4"/>
          <a:stretch>
            <a:fillRect/>
          </a:stretch>
        </p:blipFill>
        <p:spPr>
          <a:xfrm>
            <a:off x="9523996" y="1333166"/>
            <a:ext cx="1609747" cy="5239891"/>
          </a:xfrm>
          <a:prstGeom prst="rect">
            <a:avLst/>
          </a:prstGeom>
        </p:spPr>
      </p:pic>
    </p:spTree>
    <p:extLst>
      <p:ext uri="{BB962C8B-B14F-4D97-AF65-F5344CB8AC3E}">
        <p14:creationId xmlns:p14="http://schemas.microsoft.com/office/powerpoint/2010/main" val="201259902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uur slaidi pealkiri…"/>
          <p:cNvSpPr txBox="1"/>
          <p:nvPr/>
        </p:nvSpPr>
        <p:spPr>
          <a:xfrm>
            <a:off x="1197610" y="3158068"/>
            <a:ext cx="6477442" cy="23223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p>
            <a:pPr algn="l">
              <a:lnSpc>
                <a:spcPct val="80000"/>
              </a:lnSpc>
              <a:defRPr sz="10000" spc="-200">
                <a:solidFill>
                  <a:srgbClr val="283338"/>
                </a:solidFill>
                <a:latin typeface="Roboto Light"/>
                <a:ea typeface="Roboto Light"/>
                <a:cs typeface="Roboto Light"/>
                <a:sym typeface="Roboto Light"/>
              </a:defRPr>
            </a:pPr>
            <a:r>
              <a:rPr lang="et-EE" sz="5000" dirty="0"/>
              <a:t>Nõustajate tunnetus CARe töötajana</a:t>
            </a:r>
            <a:endParaRPr sz="5000" dirty="0"/>
          </a:p>
        </p:txBody>
      </p:sp>
      <p:pic>
        <p:nvPicPr>
          <p:cNvPr id="6" name="Picture 21">
            <a:extLst>
              <a:ext uri="{FF2B5EF4-FFF2-40B4-BE49-F238E27FC236}">
                <a16:creationId xmlns:a16="http://schemas.microsoft.com/office/drawing/2014/main" id="{91D4FED0-25A1-4069-80B1-621903BC1613}"/>
              </a:ext>
            </a:extLst>
          </p:cNvPr>
          <p:cNvPicPr>
            <a:picLocks noChangeAspect="1"/>
          </p:cNvPicPr>
          <p:nvPr/>
        </p:nvPicPr>
        <p:blipFill>
          <a:blip r:embed="rId3"/>
          <a:stretch>
            <a:fillRect/>
          </a:stretch>
        </p:blipFill>
        <p:spPr>
          <a:xfrm>
            <a:off x="7675052" y="963484"/>
            <a:ext cx="2410361" cy="5197341"/>
          </a:xfrm>
          <a:prstGeom prst="rect">
            <a:avLst/>
          </a:prstGeom>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p:cNvSpPr/>
          <p:nvPr/>
        </p:nvSpPr>
        <p:spPr>
          <a:xfrm>
            <a:off x="286194" y="1542848"/>
            <a:ext cx="2929475" cy="1135407"/>
          </a:xfrm>
          <a:prstGeom prst="rect">
            <a:avLst/>
          </a:prstGeom>
          <a:solidFill>
            <a:schemeClr val="accent1"/>
          </a:solidFill>
          <a:ln w="12700">
            <a:miter lim="400000"/>
          </a:ln>
        </p:spPr>
        <p:txBody>
          <a:bodyPr lIns="25400" tIns="25400" rIns="25400" bIns="25400" anchor="ctr"/>
          <a:lstStyle/>
          <a:p>
            <a:pPr defTabSz="412750">
              <a:defRPr sz="3200">
                <a:solidFill>
                  <a:srgbClr val="FFFFFF"/>
                </a:solidFill>
                <a:latin typeface="Roboto Medium"/>
                <a:ea typeface="Roboto Medium"/>
                <a:cs typeface="Roboto Medium"/>
                <a:sym typeface="Roboto Medium"/>
              </a:defRPr>
            </a:pPr>
            <a:endParaRPr sz="1600">
              <a:solidFill>
                <a:schemeClr val="accent1"/>
              </a:solidFill>
            </a:endParaRPr>
          </a:p>
        </p:txBody>
      </p:sp>
      <p:sp>
        <p:nvSpPr>
          <p:cNvPr id="104" name="Rectangle"/>
          <p:cNvSpPr/>
          <p:nvPr/>
        </p:nvSpPr>
        <p:spPr>
          <a:xfrm>
            <a:off x="3309957" y="1541669"/>
            <a:ext cx="2864439" cy="1135407"/>
          </a:xfrm>
          <a:prstGeom prst="rect">
            <a:avLst/>
          </a:prstGeom>
          <a:solidFill>
            <a:schemeClr val="accent1"/>
          </a:solidFill>
          <a:ln w="12700">
            <a:miter lim="400000"/>
          </a:ln>
        </p:spPr>
        <p:txBody>
          <a:bodyPr lIns="25400" tIns="25400" rIns="25400" bIns="25400" anchor="ctr"/>
          <a:lstStyle/>
          <a:p>
            <a:pPr defTabSz="412750">
              <a:defRPr sz="3200">
                <a:solidFill>
                  <a:srgbClr val="FFFFFF"/>
                </a:solidFill>
                <a:latin typeface="Roboto Medium"/>
                <a:ea typeface="Roboto Medium"/>
                <a:cs typeface="Roboto Medium"/>
                <a:sym typeface="Roboto Medium"/>
              </a:defRPr>
            </a:pPr>
            <a:endParaRPr sz="1600">
              <a:solidFill>
                <a:schemeClr val="accent1"/>
              </a:solidFill>
            </a:endParaRPr>
          </a:p>
        </p:txBody>
      </p:sp>
      <p:sp>
        <p:nvSpPr>
          <p:cNvPr id="105" name="Rectangle"/>
          <p:cNvSpPr/>
          <p:nvPr/>
        </p:nvSpPr>
        <p:spPr>
          <a:xfrm>
            <a:off x="6255622" y="1550385"/>
            <a:ext cx="2904344" cy="1135407"/>
          </a:xfrm>
          <a:prstGeom prst="rect">
            <a:avLst/>
          </a:prstGeom>
          <a:solidFill>
            <a:schemeClr val="accent1"/>
          </a:solidFill>
          <a:ln w="12700">
            <a:miter lim="400000"/>
          </a:ln>
        </p:spPr>
        <p:txBody>
          <a:bodyPr lIns="25400" tIns="25400" rIns="25400" bIns="25400" anchor="ctr"/>
          <a:lstStyle/>
          <a:p>
            <a:pPr defTabSz="412750">
              <a:defRPr sz="3200">
                <a:solidFill>
                  <a:srgbClr val="FFFFFF"/>
                </a:solidFill>
                <a:latin typeface="Roboto Medium"/>
                <a:ea typeface="Roboto Medium"/>
                <a:cs typeface="Roboto Medium"/>
                <a:sym typeface="Roboto Medium"/>
              </a:defRPr>
            </a:pPr>
            <a:endParaRPr sz="1600" dirty="0">
              <a:solidFill>
                <a:schemeClr val="accent1"/>
              </a:solidFill>
            </a:endParaRPr>
          </a:p>
        </p:txBody>
      </p:sp>
      <p:sp>
        <p:nvSpPr>
          <p:cNvPr id="106" name="Rectangle"/>
          <p:cNvSpPr/>
          <p:nvPr/>
        </p:nvSpPr>
        <p:spPr>
          <a:xfrm>
            <a:off x="9239231" y="1550385"/>
            <a:ext cx="2915952" cy="1139189"/>
          </a:xfrm>
          <a:prstGeom prst="rect">
            <a:avLst/>
          </a:prstGeom>
          <a:solidFill>
            <a:schemeClr val="accent1"/>
          </a:solidFill>
          <a:ln w="12700">
            <a:miter lim="400000"/>
          </a:ln>
        </p:spPr>
        <p:txBody>
          <a:bodyPr lIns="25400" tIns="25400" rIns="25400" bIns="25400" anchor="ctr"/>
          <a:lstStyle/>
          <a:p>
            <a:pPr defTabSz="412750">
              <a:defRPr sz="3200">
                <a:solidFill>
                  <a:srgbClr val="FFFFFF"/>
                </a:solidFill>
                <a:latin typeface="Roboto Medium"/>
                <a:ea typeface="Roboto Medium"/>
                <a:cs typeface="Roboto Medium"/>
                <a:sym typeface="Roboto Medium"/>
              </a:defRPr>
            </a:pPr>
            <a:endParaRPr sz="1600"/>
          </a:p>
        </p:txBody>
      </p:sp>
      <p:sp>
        <p:nvSpPr>
          <p:cNvPr id="107" name="Rectangle"/>
          <p:cNvSpPr/>
          <p:nvPr/>
        </p:nvSpPr>
        <p:spPr>
          <a:xfrm>
            <a:off x="286194" y="2806296"/>
            <a:ext cx="2929475" cy="3881291"/>
          </a:xfrm>
          <a:prstGeom prst="rect">
            <a:avLst/>
          </a:prstGeom>
          <a:solidFill>
            <a:srgbClr val="D1E3EE"/>
          </a:solidFill>
          <a:ln w="12700">
            <a:miter lim="400000"/>
          </a:ln>
        </p:spPr>
        <p:txBody>
          <a:bodyPr lIns="25400" tIns="25400" rIns="25400" bIns="25400" anchor="ctr"/>
          <a:lstStyle/>
          <a:p>
            <a:pPr defTabSz="412750">
              <a:defRPr sz="3200">
                <a:solidFill>
                  <a:srgbClr val="FFFFFF"/>
                </a:solidFill>
                <a:latin typeface="Roboto Medium"/>
                <a:ea typeface="Roboto Medium"/>
                <a:cs typeface="Roboto Medium"/>
                <a:sym typeface="Roboto Medium"/>
              </a:defRPr>
            </a:pPr>
            <a:endParaRPr sz="1600" dirty="0"/>
          </a:p>
        </p:txBody>
      </p:sp>
      <p:sp>
        <p:nvSpPr>
          <p:cNvPr id="108" name="Rectangle"/>
          <p:cNvSpPr/>
          <p:nvPr/>
        </p:nvSpPr>
        <p:spPr>
          <a:xfrm>
            <a:off x="3330660" y="2806296"/>
            <a:ext cx="2843736" cy="3881291"/>
          </a:xfrm>
          <a:prstGeom prst="rect">
            <a:avLst/>
          </a:prstGeom>
          <a:solidFill>
            <a:srgbClr val="D1E3EE"/>
          </a:solidFill>
          <a:ln w="12700">
            <a:miter lim="400000"/>
          </a:ln>
        </p:spPr>
        <p:txBody>
          <a:bodyPr lIns="25400" tIns="25400" rIns="25400" bIns="25400" anchor="ctr"/>
          <a:lstStyle/>
          <a:p>
            <a:pPr defTabSz="412750">
              <a:defRPr sz="3200">
                <a:solidFill>
                  <a:srgbClr val="FFFFFF"/>
                </a:solidFill>
                <a:latin typeface="Roboto Medium"/>
                <a:ea typeface="Roboto Medium"/>
                <a:cs typeface="Roboto Medium"/>
                <a:sym typeface="Roboto Medium"/>
              </a:defRPr>
            </a:pPr>
            <a:endParaRPr sz="1600"/>
          </a:p>
        </p:txBody>
      </p:sp>
      <p:sp>
        <p:nvSpPr>
          <p:cNvPr id="109" name="Rectangle"/>
          <p:cNvSpPr/>
          <p:nvPr/>
        </p:nvSpPr>
        <p:spPr>
          <a:xfrm>
            <a:off x="6250856" y="2825209"/>
            <a:ext cx="2895066" cy="3881291"/>
          </a:xfrm>
          <a:prstGeom prst="rect">
            <a:avLst/>
          </a:prstGeom>
          <a:solidFill>
            <a:srgbClr val="D1E3EE"/>
          </a:solidFill>
          <a:ln w="12700">
            <a:miter lim="400000"/>
          </a:ln>
        </p:spPr>
        <p:txBody>
          <a:bodyPr lIns="25400" tIns="25400" rIns="25400" bIns="25400" anchor="ctr"/>
          <a:lstStyle/>
          <a:p>
            <a:pPr defTabSz="412750">
              <a:defRPr sz="3200">
                <a:solidFill>
                  <a:srgbClr val="FFFFFF"/>
                </a:solidFill>
                <a:latin typeface="Roboto Medium"/>
                <a:ea typeface="Roboto Medium"/>
                <a:cs typeface="Roboto Medium"/>
                <a:sym typeface="Roboto Medium"/>
              </a:defRPr>
            </a:pPr>
            <a:endParaRPr sz="1600"/>
          </a:p>
        </p:txBody>
      </p:sp>
      <p:sp>
        <p:nvSpPr>
          <p:cNvPr id="110" name="Rectangle"/>
          <p:cNvSpPr/>
          <p:nvPr/>
        </p:nvSpPr>
        <p:spPr>
          <a:xfrm>
            <a:off x="9239231" y="2806296"/>
            <a:ext cx="2895066" cy="3881292"/>
          </a:xfrm>
          <a:prstGeom prst="rect">
            <a:avLst/>
          </a:prstGeom>
          <a:solidFill>
            <a:srgbClr val="D1E3EE"/>
          </a:solidFill>
          <a:ln w="12700">
            <a:miter lim="400000"/>
          </a:ln>
        </p:spPr>
        <p:txBody>
          <a:bodyPr lIns="25400" tIns="25400" rIns="25400" bIns="25400" anchor="ctr"/>
          <a:lstStyle/>
          <a:p>
            <a:pPr defTabSz="412750">
              <a:defRPr sz="3200">
                <a:solidFill>
                  <a:srgbClr val="FFFFFF"/>
                </a:solidFill>
                <a:latin typeface="Roboto Medium"/>
                <a:ea typeface="Roboto Medium"/>
                <a:cs typeface="Roboto Medium"/>
                <a:sym typeface="Roboto Medium"/>
              </a:defRPr>
            </a:pPr>
            <a:endParaRPr sz="1600"/>
          </a:p>
        </p:txBody>
      </p:sp>
      <p:sp>
        <p:nvSpPr>
          <p:cNvPr id="111" name="pildi või…"/>
          <p:cNvSpPr txBox="1"/>
          <p:nvPr/>
        </p:nvSpPr>
        <p:spPr>
          <a:xfrm>
            <a:off x="313598" y="1740301"/>
            <a:ext cx="2711377" cy="7502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algn="ctr"/>
            <a:r>
              <a:rPr lang="et-EE" sz="2400" dirty="0">
                <a:solidFill>
                  <a:schemeClr val="bg1"/>
                </a:solidFill>
              </a:rPr>
              <a:t>KOHALOLU  (sh võrgustikus)</a:t>
            </a:r>
          </a:p>
        </p:txBody>
      </p:sp>
      <p:sp>
        <p:nvSpPr>
          <p:cNvPr id="112" name="pildi või…"/>
          <p:cNvSpPr txBox="1"/>
          <p:nvPr/>
        </p:nvSpPr>
        <p:spPr>
          <a:xfrm>
            <a:off x="3368731" y="1800222"/>
            <a:ext cx="2711377" cy="7757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a:lnSpc>
                <a:spcPct val="80000"/>
              </a:lnSpc>
              <a:defRPr sz="3000" spc="-59">
                <a:solidFill>
                  <a:srgbClr val="FFFFFF"/>
                </a:solidFill>
                <a:latin typeface="Roboto Light"/>
                <a:ea typeface="Roboto Light"/>
                <a:cs typeface="Roboto Light"/>
                <a:sym typeface="Roboto Light"/>
              </a:defRPr>
            </a:pPr>
            <a:r>
              <a:rPr lang="et-EE" sz="2400" dirty="0"/>
              <a:t>ELUKVALITEETI mõjutavad ressursid </a:t>
            </a:r>
          </a:p>
        </p:txBody>
      </p:sp>
      <p:sp>
        <p:nvSpPr>
          <p:cNvPr id="113" name="pildi või…"/>
          <p:cNvSpPr txBox="1"/>
          <p:nvPr/>
        </p:nvSpPr>
        <p:spPr>
          <a:xfrm>
            <a:off x="6255623" y="1865213"/>
            <a:ext cx="2711377" cy="7502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a:lnSpc>
                <a:spcPct val="80000"/>
              </a:lnSpc>
              <a:defRPr sz="3000" spc="-59">
                <a:solidFill>
                  <a:srgbClr val="FFFFFF"/>
                </a:solidFill>
                <a:latin typeface="Roboto Light"/>
                <a:ea typeface="Roboto Light"/>
                <a:cs typeface="Roboto Light"/>
                <a:sym typeface="Roboto Light"/>
              </a:defRPr>
            </a:pPr>
            <a:r>
              <a:rPr lang="et-EE" dirty="0"/>
              <a:t>TAASTUMISE mõtteviis</a:t>
            </a:r>
            <a:endParaRPr dirty="0"/>
          </a:p>
        </p:txBody>
      </p:sp>
      <p:sp>
        <p:nvSpPr>
          <p:cNvPr id="114" name="pildi või…"/>
          <p:cNvSpPr txBox="1"/>
          <p:nvPr/>
        </p:nvSpPr>
        <p:spPr>
          <a:xfrm>
            <a:off x="9282141" y="1872528"/>
            <a:ext cx="2711377" cy="7502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a:lnSpc>
                <a:spcPct val="80000"/>
              </a:lnSpc>
              <a:defRPr sz="3000" spc="-59">
                <a:solidFill>
                  <a:srgbClr val="FFFFFF"/>
                </a:solidFill>
                <a:latin typeface="Roboto Light"/>
                <a:ea typeface="Roboto Light"/>
                <a:cs typeface="Roboto Light"/>
                <a:sym typeface="Roboto Light"/>
              </a:defRPr>
            </a:pPr>
            <a:r>
              <a:rPr lang="et-EE" dirty="0"/>
              <a:t>KOGUKONNAS osalemine</a:t>
            </a:r>
            <a:endParaRPr dirty="0"/>
          </a:p>
        </p:txBody>
      </p:sp>
      <p:sp>
        <p:nvSpPr>
          <p:cNvPr id="115" name="pildi või…"/>
          <p:cNvSpPr txBox="1"/>
          <p:nvPr/>
        </p:nvSpPr>
        <p:spPr>
          <a:xfrm>
            <a:off x="366260" y="3777803"/>
            <a:ext cx="2769343" cy="18165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marL="228600" indent="-228600">
              <a:lnSpc>
                <a:spcPct val="150000"/>
              </a:lnSpc>
              <a:buFont typeface="+mj-lt"/>
              <a:buAutoNum type="arabicPeriod"/>
            </a:pPr>
            <a:r>
              <a:rPr lang="et-EE" sz="1500" dirty="0">
                <a:latin typeface="Roboto Light" panose="02000000000000000000" pitchFamily="2" charset="0"/>
                <a:ea typeface="Roboto Light" panose="02000000000000000000" pitchFamily="2" charset="0"/>
              </a:rPr>
              <a:t>Privaatsus, aeg;</a:t>
            </a:r>
          </a:p>
          <a:p>
            <a:pPr marL="228600" indent="-228600">
              <a:lnSpc>
                <a:spcPct val="150000"/>
              </a:lnSpc>
              <a:buFont typeface="+mj-lt"/>
              <a:buAutoNum type="arabicPeriod"/>
            </a:pPr>
            <a:r>
              <a:rPr lang="et-EE" sz="1500" dirty="0">
                <a:latin typeface="Roboto Light" panose="02000000000000000000" pitchFamily="2" charset="0"/>
                <a:ea typeface="Roboto Light" panose="02000000000000000000" pitchFamily="2" charset="0"/>
              </a:rPr>
              <a:t>Hinnanguvaba suhtumine, nõustamisoskused, kuulamisoskused, toetav partner;</a:t>
            </a:r>
          </a:p>
          <a:p>
            <a:pPr marL="228600" indent="-228600">
              <a:lnSpc>
                <a:spcPct val="150000"/>
              </a:lnSpc>
              <a:buFont typeface="+mj-lt"/>
              <a:buAutoNum type="arabicPeriod"/>
            </a:pPr>
            <a:r>
              <a:rPr lang="et-EE" sz="1500" dirty="0">
                <a:latin typeface="Roboto Light" panose="02000000000000000000" pitchFamily="2" charset="0"/>
                <a:ea typeface="Roboto Light" panose="02000000000000000000" pitchFamily="2" charset="0"/>
              </a:rPr>
              <a:t>Koostöö kogemusnõustajaga, perekonnaga;</a:t>
            </a:r>
          </a:p>
          <a:p>
            <a:pPr marL="228600" indent="-228600">
              <a:lnSpc>
                <a:spcPct val="150000"/>
              </a:lnSpc>
              <a:buFont typeface="+mj-lt"/>
              <a:buAutoNum type="arabicPeriod"/>
            </a:pPr>
            <a:r>
              <a:rPr lang="et-EE" sz="1500" dirty="0">
                <a:latin typeface="Roboto Light" panose="02000000000000000000" pitchFamily="2" charset="0"/>
                <a:ea typeface="Roboto Light" panose="02000000000000000000" pitchFamily="2" charset="0"/>
              </a:rPr>
              <a:t>Koostöö teiste spetsialistidega, tööandjatega.</a:t>
            </a:r>
          </a:p>
        </p:txBody>
      </p:sp>
      <p:sp>
        <p:nvSpPr>
          <p:cNvPr id="116" name="pildi või…"/>
          <p:cNvSpPr txBox="1"/>
          <p:nvPr/>
        </p:nvSpPr>
        <p:spPr>
          <a:xfrm>
            <a:off x="3356931" y="3759807"/>
            <a:ext cx="2868765" cy="18165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marL="228600" indent="-228600">
              <a:lnSpc>
                <a:spcPct val="150000"/>
              </a:lnSpc>
              <a:buFont typeface="+mj-lt"/>
              <a:buAutoNum type="arabicPeriod"/>
            </a:pPr>
            <a:r>
              <a:rPr lang="et-EE" sz="1500" dirty="0">
                <a:latin typeface="Roboto Light" panose="02000000000000000000" pitchFamily="2" charset="0"/>
                <a:ea typeface="Roboto Light" panose="02000000000000000000" pitchFamily="2" charset="0"/>
              </a:rPr>
              <a:t>V</a:t>
            </a:r>
            <a:r>
              <a:rPr lang="nb-NO" sz="1500" dirty="0">
                <a:latin typeface="Roboto Light" panose="02000000000000000000" pitchFamily="2" charset="0"/>
                <a:ea typeface="Roboto Light" panose="02000000000000000000" pitchFamily="2" charset="0"/>
              </a:rPr>
              <a:t>arasematest rasketest</a:t>
            </a:r>
            <a:r>
              <a:rPr lang="et-EE" sz="1500" dirty="0">
                <a:latin typeface="Roboto Light" panose="02000000000000000000" pitchFamily="2" charset="0"/>
                <a:ea typeface="Roboto Light" panose="02000000000000000000" pitchFamily="2" charset="0"/>
              </a:rPr>
              <a:t> olukordadest jõu leidmine;</a:t>
            </a:r>
          </a:p>
          <a:p>
            <a:pPr marL="228600" indent="-228600">
              <a:lnSpc>
                <a:spcPct val="150000"/>
              </a:lnSpc>
              <a:buFont typeface="+mj-lt"/>
              <a:buAutoNum type="arabicPeriod"/>
            </a:pPr>
            <a:r>
              <a:rPr lang="et-EE" sz="1500" dirty="0">
                <a:latin typeface="Roboto Light" panose="02000000000000000000" pitchFamily="2" charset="0"/>
                <a:ea typeface="Roboto Light" panose="02000000000000000000" pitchFamily="2" charset="0"/>
              </a:rPr>
              <a:t>Milliseid ressursse on võimalik leida;</a:t>
            </a:r>
          </a:p>
          <a:p>
            <a:pPr marL="228600" indent="-228600">
              <a:lnSpc>
                <a:spcPct val="150000"/>
              </a:lnSpc>
              <a:buFont typeface="+mj-lt"/>
              <a:buAutoNum type="arabicPeriod"/>
            </a:pPr>
            <a:r>
              <a:rPr lang="et-EE" sz="1500" dirty="0">
                <a:latin typeface="Roboto Light" panose="02000000000000000000" pitchFamily="2" charset="0"/>
                <a:ea typeface="Roboto Light" panose="02000000000000000000" pitchFamily="2" charset="0"/>
              </a:rPr>
              <a:t>Oskused, isikuomadused  </a:t>
            </a:r>
          </a:p>
          <a:p>
            <a:pPr marL="228600" indent="-228600">
              <a:lnSpc>
                <a:spcPct val="150000"/>
              </a:lnSpc>
              <a:buFont typeface="+mj-lt"/>
              <a:buAutoNum type="arabicPeriod"/>
            </a:pPr>
            <a:r>
              <a:rPr lang="et-EE" sz="1500" dirty="0">
                <a:latin typeface="Roboto Light" panose="02000000000000000000" pitchFamily="2" charset="0"/>
                <a:ea typeface="Roboto Light" panose="02000000000000000000" pitchFamily="2" charset="0"/>
              </a:rPr>
              <a:t>Rehabilitatsiooniteenus, töövõime hindamine, koostöö teiste spetsialistidega (kogemusnõustaja) võrgustik (pere, </a:t>
            </a:r>
            <a:r>
              <a:rPr lang="et-EE" sz="1500" dirty="0" err="1">
                <a:latin typeface="Roboto Light" panose="02000000000000000000" pitchFamily="2" charset="0"/>
                <a:ea typeface="Roboto Light" panose="02000000000000000000" pitchFamily="2" charset="0"/>
              </a:rPr>
              <a:t>kov</a:t>
            </a:r>
            <a:r>
              <a:rPr lang="et-EE" sz="1500" dirty="0">
                <a:latin typeface="Roboto Light" panose="02000000000000000000" pitchFamily="2" charset="0"/>
                <a:ea typeface="Roboto Light" panose="02000000000000000000" pitchFamily="2" charset="0"/>
              </a:rPr>
              <a:t>), tööturuteenused.</a:t>
            </a:r>
          </a:p>
        </p:txBody>
      </p:sp>
      <p:sp>
        <p:nvSpPr>
          <p:cNvPr id="117" name="pildi või…"/>
          <p:cNvSpPr txBox="1"/>
          <p:nvPr/>
        </p:nvSpPr>
        <p:spPr>
          <a:xfrm>
            <a:off x="9397760" y="3609562"/>
            <a:ext cx="2711377" cy="14052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marL="228600" indent="-228600">
              <a:buFont typeface="+mj-lt"/>
              <a:buAutoNum type="arabicPeriod"/>
            </a:pPr>
            <a:endParaRPr lang="et-EE" sz="1400" dirty="0">
              <a:latin typeface="Roboto Light" panose="02000000000000000000" pitchFamily="2" charset="0"/>
              <a:ea typeface="Roboto Light" panose="02000000000000000000" pitchFamily="2" charset="0"/>
            </a:endParaRPr>
          </a:p>
          <a:p>
            <a:pPr marL="228600" indent="-228600">
              <a:lnSpc>
                <a:spcPct val="150000"/>
              </a:lnSpc>
              <a:buFont typeface="+mj-lt"/>
              <a:buAutoNum type="arabicPeriod"/>
            </a:pPr>
            <a:r>
              <a:rPr lang="et-EE" sz="1500" dirty="0">
                <a:latin typeface="Roboto Light" panose="02000000000000000000" pitchFamily="2" charset="0"/>
                <a:ea typeface="Roboto Light" panose="02000000000000000000" pitchFamily="2" charset="0"/>
              </a:rPr>
              <a:t>Sobivale tööle asumine;</a:t>
            </a:r>
          </a:p>
          <a:p>
            <a:pPr marL="228600" indent="-228600">
              <a:lnSpc>
                <a:spcPct val="150000"/>
              </a:lnSpc>
              <a:buFont typeface="+mj-lt"/>
              <a:buAutoNum type="arabicPeriod"/>
            </a:pPr>
            <a:r>
              <a:rPr lang="et-EE" sz="1500" dirty="0">
                <a:latin typeface="Roboto Light" panose="02000000000000000000" pitchFamily="2" charset="0"/>
                <a:ea typeface="Roboto Light" panose="02000000000000000000" pitchFamily="2" charset="0"/>
              </a:rPr>
              <a:t>Kogemusnõustajaga kohtumine (kurtide kogukond, MTÜd, sõbrad, koolis käimine;</a:t>
            </a:r>
          </a:p>
          <a:p>
            <a:pPr marL="228600" indent="-228600">
              <a:lnSpc>
                <a:spcPct val="150000"/>
              </a:lnSpc>
              <a:buFont typeface="+mj-lt"/>
              <a:buAutoNum type="arabicPeriod"/>
            </a:pPr>
            <a:r>
              <a:rPr lang="et-EE" sz="1500" dirty="0">
                <a:latin typeface="Roboto Light" panose="02000000000000000000" pitchFamily="2" charset="0"/>
                <a:ea typeface="Roboto Light" panose="02000000000000000000" pitchFamily="2" charset="0"/>
              </a:rPr>
              <a:t>Tööturuteenused (vabatahtlik töö, tööharjutus, proovitöö).</a:t>
            </a:r>
          </a:p>
          <a:p>
            <a:pPr>
              <a:lnSpc>
                <a:spcPct val="80000"/>
              </a:lnSpc>
              <a:defRPr sz="3000" spc="-59">
                <a:solidFill>
                  <a:srgbClr val="FFFFFF"/>
                </a:solidFill>
                <a:latin typeface="Roboto Light"/>
                <a:ea typeface="Roboto Light"/>
                <a:cs typeface="Roboto Light"/>
                <a:sym typeface="Roboto Light"/>
              </a:defRPr>
            </a:pPr>
            <a:endParaRPr sz="1500" dirty="0"/>
          </a:p>
        </p:txBody>
      </p:sp>
      <p:sp>
        <p:nvSpPr>
          <p:cNvPr id="118" name="pildi või…"/>
          <p:cNvSpPr txBox="1"/>
          <p:nvPr/>
        </p:nvSpPr>
        <p:spPr>
          <a:xfrm>
            <a:off x="6351125" y="3886201"/>
            <a:ext cx="2711377" cy="860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marL="228600" indent="-228600">
              <a:lnSpc>
                <a:spcPct val="150000"/>
              </a:lnSpc>
              <a:buFont typeface="+mj-lt"/>
              <a:buAutoNum type="arabicPeriod"/>
            </a:pPr>
            <a:r>
              <a:rPr lang="et-EE" sz="1500" dirty="0">
                <a:latin typeface="Roboto Light" panose="02000000000000000000" pitchFamily="2" charset="0"/>
                <a:ea typeface="Roboto Light" panose="02000000000000000000" pitchFamily="2" charset="0"/>
              </a:rPr>
              <a:t>Kogemusnõustamine, ravispetsialistid; </a:t>
            </a:r>
          </a:p>
          <a:p>
            <a:pPr marL="228600" indent="-228600">
              <a:lnSpc>
                <a:spcPct val="150000"/>
              </a:lnSpc>
              <a:buFont typeface="+mj-lt"/>
              <a:buAutoNum type="arabicPeriod"/>
            </a:pPr>
            <a:r>
              <a:rPr lang="et-EE" sz="1500" dirty="0">
                <a:latin typeface="Roboto Light" panose="02000000000000000000" pitchFamily="2" charset="0"/>
                <a:ea typeface="Roboto Light" panose="02000000000000000000" pitchFamily="2" charset="0"/>
              </a:rPr>
              <a:t>Positiivsed kogemused varasemast elust;</a:t>
            </a:r>
          </a:p>
          <a:p>
            <a:pPr marL="228600" indent="-228600">
              <a:lnSpc>
                <a:spcPct val="150000"/>
              </a:lnSpc>
              <a:buFont typeface="+mj-lt"/>
              <a:buAutoNum type="arabicPeriod"/>
            </a:pPr>
            <a:r>
              <a:rPr lang="et-EE" sz="1500" dirty="0">
                <a:latin typeface="Roboto Light" panose="02000000000000000000" pitchFamily="2" charset="0"/>
                <a:ea typeface="Roboto Light" panose="02000000000000000000" pitchFamily="2" charset="0"/>
              </a:rPr>
              <a:t>Jõukohased tegevussammud;</a:t>
            </a:r>
          </a:p>
          <a:p>
            <a:pPr marL="228600" indent="-228600">
              <a:lnSpc>
                <a:spcPct val="150000"/>
              </a:lnSpc>
              <a:buFont typeface="+mj-lt"/>
              <a:buAutoNum type="arabicPeriod"/>
            </a:pPr>
            <a:r>
              <a:rPr lang="et-EE" sz="1500" dirty="0">
                <a:latin typeface="Roboto Light" panose="02000000000000000000" pitchFamily="2" charset="0"/>
                <a:ea typeface="Roboto Light" panose="02000000000000000000" pitchFamily="2" charset="0"/>
              </a:rPr>
              <a:t>Tunnustamine, julgustamine;</a:t>
            </a:r>
          </a:p>
          <a:p>
            <a:pPr marL="228600" indent="-228600">
              <a:lnSpc>
                <a:spcPct val="150000"/>
              </a:lnSpc>
              <a:buFont typeface="+mj-lt"/>
              <a:buAutoNum type="arabicPeriod"/>
            </a:pPr>
            <a:r>
              <a:rPr lang="et-EE" sz="1500" dirty="0">
                <a:latin typeface="Roboto Light" panose="02000000000000000000" pitchFamily="2" charset="0"/>
                <a:ea typeface="Roboto Light" panose="02000000000000000000" pitchFamily="2" charset="0"/>
              </a:rPr>
              <a:t>Jagame infot.</a:t>
            </a:r>
          </a:p>
        </p:txBody>
      </p:sp>
      <p:sp>
        <p:nvSpPr>
          <p:cNvPr id="119" name="Väike slaidi pealkiri…"/>
          <p:cNvSpPr txBox="1">
            <a:spLocks noGrp="1"/>
          </p:cNvSpPr>
          <p:nvPr>
            <p:ph type="title"/>
          </p:nvPr>
        </p:nvSpPr>
        <p:spPr>
          <a:xfrm>
            <a:off x="913675" y="448142"/>
            <a:ext cx="10959241" cy="1012819"/>
          </a:xfrm>
          <a:prstGeom prst="rect">
            <a:avLst/>
          </a:prstGeom>
        </p:spPr>
        <p:txBody>
          <a:bodyPr>
            <a:noAutofit/>
          </a:bodyPr>
          <a:lstStyle/>
          <a:p>
            <a:r>
              <a:rPr lang="et-EE" sz="5000" dirty="0"/>
              <a:t>Nõustajate tagasiside praktikale</a:t>
            </a:r>
            <a:endParaRPr sz="50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8" grpId="0" animBg="1"/>
      <p:bldP spid="109" grpId="0" animBg="1"/>
      <p:bldP spid="110" grpId="0" animBg="1"/>
      <p:bldP spid="115" grpId="0" animBg="1"/>
      <p:bldP spid="116" grpId="0" animBg="1"/>
      <p:bldP spid="117" grpId="0" animBg="1"/>
      <p:bldP spid="1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B86B9-5DDA-0341-A6A2-4C20FADF5EBD}"/>
              </a:ext>
            </a:extLst>
          </p:cNvPr>
          <p:cNvSpPr>
            <a:spLocks noGrp="1"/>
          </p:cNvSpPr>
          <p:nvPr>
            <p:ph type="title"/>
          </p:nvPr>
        </p:nvSpPr>
        <p:spPr/>
        <p:txBody>
          <a:bodyPr/>
          <a:lstStyle/>
          <a:p>
            <a:r>
              <a:rPr lang="et-EE" dirty="0"/>
              <a:t>Teemad:</a:t>
            </a:r>
          </a:p>
        </p:txBody>
      </p:sp>
      <p:sp>
        <p:nvSpPr>
          <p:cNvPr id="3" name="Content Placeholder 2">
            <a:extLst>
              <a:ext uri="{FF2B5EF4-FFF2-40B4-BE49-F238E27FC236}">
                <a16:creationId xmlns:a16="http://schemas.microsoft.com/office/drawing/2014/main" id="{A7418BDF-5F38-304F-83A7-3EAEA4C662FE}"/>
              </a:ext>
            </a:extLst>
          </p:cNvPr>
          <p:cNvSpPr>
            <a:spLocks noGrp="1"/>
          </p:cNvSpPr>
          <p:nvPr>
            <p:ph sz="half" idx="1"/>
          </p:nvPr>
        </p:nvSpPr>
        <p:spPr/>
        <p:txBody>
          <a:bodyPr>
            <a:normAutofit lnSpcReduction="10000"/>
          </a:bodyPr>
          <a:lstStyle/>
          <a:p>
            <a:pPr marL="457200" indent="-457200">
              <a:buFont typeface="+mj-lt"/>
              <a:buAutoNum type="arabicPeriod"/>
            </a:pPr>
            <a:r>
              <a:rPr lang="et-EE" dirty="0"/>
              <a:t>Miks on töötamine meile oluline?  </a:t>
            </a:r>
            <a:br>
              <a:rPr lang="et-EE" dirty="0"/>
            </a:br>
            <a:r>
              <a:rPr lang="et-EE" dirty="0"/>
              <a:t>Karin Hanga</a:t>
            </a:r>
          </a:p>
          <a:p>
            <a:pPr marL="457200" indent="-457200">
              <a:buFont typeface="+mj-lt"/>
              <a:buAutoNum type="arabicPeriod"/>
            </a:pPr>
            <a:r>
              <a:rPr lang="et-EE" dirty="0" err="1">
                <a:solidFill>
                  <a:srgbClr val="000000"/>
                </a:solidFill>
                <a:effectLst/>
                <a:ea typeface="Calibri" panose="020F0502020204030204" pitchFamily="34" charset="0"/>
                <a:cs typeface="Times New Roman" panose="02020603050405020304" pitchFamily="18" charset="0"/>
              </a:rPr>
              <a:t>CARe</a:t>
            </a:r>
            <a:r>
              <a:rPr lang="et-EE" dirty="0">
                <a:solidFill>
                  <a:srgbClr val="000000"/>
                </a:solidFill>
                <a:effectLst/>
                <a:ea typeface="Calibri" panose="020F0502020204030204" pitchFamily="34" charset="0"/>
                <a:cs typeface="Times New Roman" panose="02020603050405020304" pitchFamily="18" charset="0"/>
              </a:rPr>
              <a:t> metoodika kasutamine Eesti Töötukassas – Kadi Roosipuu</a:t>
            </a:r>
            <a:endParaRPr lang="et-EE" dirty="0">
              <a:solidFill>
                <a:srgbClr val="000000"/>
              </a:solidFill>
              <a:ea typeface="Calibri" panose="020F0502020204030204" pitchFamily="34" charset="0"/>
              <a:cs typeface="Times New Roman" panose="02020603050405020304" pitchFamily="18" charset="0"/>
            </a:endParaRPr>
          </a:p>
          <a:p>
            <a:pPr marL="457200" indent="-457200">
              <a:buFont typeface="+mj-lt"/>
              <a:buAutoNum type="arabicPeriod"/>
            </a:pPr>
            <a:r>
              <a:rPr lang="et-EE" dirty="0">
                <a:solidFill>
                  <a:srgbClr val="000000"/>
                </a:solidFill>
                <a:effectLst/>
                <a:ea typeface="Calibri" panose="020F0502020204030204" pitchFamily="34" charset="0"/>
                <a:cs typeface="Times New Roman" panose="02020603050405020304" pitchFamily="18" charset="0"/>
              </a:rPr>
              <a:t>Vaimse tervise esmaabi töökohas – Anna-Kaisa Oidermaa</a:t>
            </a:r>
          </a:p>
          <a:p>
            <a:pPr marL="457200" indent="-457200">
              <a:buFont typeface="+mj-lt"/>
              <a:buAutoNum type="arabicPeriod"/>
            </a:pPr>
            <a:r>
              <a:rPr lang="et-EE" dirty="0">
                <a:solidFill>
                  <a:srgbClr val="000000"/>
                </a:solidFill>
                <a:cs typeface="Times New Roman" panose="02020603050405020304" pitchFamily="18" charset="0"/>
              </a:rPr>
              <a:t>Praktiline kogemus – Külli Mäe</a:t>
            </a:r>
          </a:p>
          <a:p>
            <a:pPr marL="457200" indent="-457200">
              <a:buFont typeface="+mj-lt"/>
              <a:buAutoNum type="arabicPeriod"/>
            </a:pPr>
            <a:r>
              <a:rPr lang="et-EE" dirty="0">
                <a:solidFill>
                  <a:srgbClr val="000000"/>
                </a:solidFill>
                <a:cs typeface="Times New Roman" panose="02020603050405020304" pitchFamily="18" charset="0"/>
              </a:rPr>
              <a:t>Harjutus 2: ohumärkide plaani koostamine tööstressi ja läbipõlemise ennetamiseks </a:t>
            </a:r>
            <a:endParaRPr lang="et-EE" dirty="0"/>
          </a:p>
        </p:txBody>
      </p:sp>
      <p:cxnSp>
        <p:nvCxnSpPr>
          <p:cNvPr id="5" name="Straight Connector 4">
            <a:extLst>
              <a:ext uri="{FF2B5EF4-FFF2-40B4-BE49-F238E27FC236}">
                <a16:creationId xmlns:a16="http://schemas.microsoft.com/office/drawing/2014/main" id="{DBE42018-5956-DA49-B327-AD225D8D348E}"/>
              </a:ext>
            </a:extLst>
          </p:cNvPr>
          <p:cNvCxnSpPr>
            <a:cxnSpLocks/>
          </p:cNvCxnSpPr>
          <p:nvPr/>
        </p:nvCxnSpPr>
        <p:spPr>
          <a:xfrm>
            <a:off x="1035424" y="1600200"/>
            <a:ext cx="9735670" cy="0"/>
          </a:xfrm>
          <a:prstGeom prst="line">
            <a:avLst/>
          </a:prstGeom>
          <a:ln w="12700">
            <a:solidFill>
              <a:schemeClr val="tx2">
                <a:lumMod val="50000"/>
                <a:lumOff val="50000"/>
                <a:alpha val="70000"/>
              </a:schemeClr>
            </a:solidFill>
          </a:ln>
        </p:spPr>
        <p:style>
          <a:lnRef idx="1">
            <a:schemeClr val="accent1"/>
          </a:lnRef>
          <a:fillRef idx="0">
            <a:schemeClr val="accent1"/>
          </a:fillRef>
          <a:effectRef idx="0">
            <a:schemeClr val="accent1"/>
          </a:effectRef>
          <a:fontRef idx="minor">
            <a:schemeClr val="tx1"/>
          </a:fontRef>
        </p:style>
      </p:cxnSp>
      <p:pic>
        <p:nvPicPr>
          <p:cNvPr id="6" name="Pilt 5" descr="A group of people discussing work in conference room meeting">
            <a:extLst>
              <a:ext uri="{FF2B5EF4-FFF2-40B4-BE49-F238E27FC236}">
                <a16:creationId xmlns:a16="http://schemas.microsoft.com/office/drawing/2014/main" id="{E4CA07AA-3CD8-4E63-84FA-A3746CE45773}"/>
              </a:ext>
            </a:extLst>
          </p:cNvPr>
          <p:cNvPicPr>
            <a:picLocks noChangeAspect="1"/>
          </p:cNvPicPr>
          <p:nvPr/>
        </p:nvPicPr>
        <p:blipFill>
          <a:blip r:embed="rId3"/>
          <a:stretch>
            <a:fillRect/>
          </a:stretch>
        </p:blipFill>
        <p:spPr>
          <a:xfrm>
            <a:off x="6055314" y="1924494"/>
            <a:ext cx="6008697" cy="4004820"/>
          </a:xfrm>
          <a:prstGeom prst="rect">
            <a:avLst/>
          </a:prstGeom>
        </p:spPr>
      </p:pic>
    </p:spTree>
    <p:extLst>
      <p:ext uri="{BB962C8B-B14F-4D97-AF65-F5344CB8AC3E}">
        <p14:creationId xmlns:p14="http://schemas.microsoft.com/office/powerpoint/2010/main" val="36417865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Suur slaidi pealkiri…"/>
          <p:cNvSpPr txBox="1">
            <a:spLocks noGrp="1"/>
          </p:cNvSpPr>
          <p:nvPr>
            <p:ph type="title"/>
          </p:nvPr>
        </p:nvSpPr>
        <p:spPr>
          <a:xfrm>
            <a:off x="960438" y="153984"/>
            <a:ext cx="6804081" cy="1620249"/>
          </a:xfrm>
          <a:prstGeom prst="rect">
            <a:avLst/>
          </a:prstGeom>
        </p:spPr>
        <p:txBody>
          <a:bodyPr>
            <a:noAutofit/>
          </a:bodyPr>
          <a:lstStyle/>
          <a:p>
            <a:pPr lvl="0" algn="l"/>
            <a:r>
              <a:rPr lang="et-EE" sz="5000" dirty="0"/>
              <a:t>Nõustajate mõtted</a:t>
            </a:r>
          </a:p>
        </p:txBody>
      </p:sp>
      <p:sp>
        <p:nvSpPr>
          <p:cNvPr id="439" name="Suur sisutekst Roboto light 40pt…"/>
          <p:cNvSpPr txBox="1"/>
          <p:nvPr/>
        </p:nvSpPr>
        <p:spPr>
          <a:xfrm>
            <a:off x="1017592" y="1588730"/>
            <a:ext cx="10213970" cy="3590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pPr algn="l">
              <a:defRPr sz="4000">
                <a:solidFill>
                  <a:srgbClr val="283338"/>
                </a:solidFill>
                <a:latin typeface="Roboto Light"/>
                <a:ea typeface="Roboto Light"/>
                <a:cs typeface="Roboto Light"/>
                <a:sym typeface="Roboto Light"/>
              </a:defRPr>
            </a:pPr>
            <a:r>
              <a:rPr lang="et-EE" sz="2000" b="1" dirty="0"/>
              <a:t>Oluline on vastastikune mõistmine ja usaldus, võrdväärne kohtlemine, tugevuste märkamine. </a:t>
            </a:r>
            <a:endParaRPr lang="et-EE" sz="2000" dirty="0"/>
          </a:p>
        </p:txBody>
      </p:sp>
      <p:pic>
        <p:nvPicPr>
          <p:cNvPr id="441"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04816" y="2937562"/>
            <a:ext cx="2319223" cy="3920438"/>
          </a:xfrm>
          <a:prstGeom prst="rect">
            <a:avLst/>
          </a:prstGeom>
          <a:ln w="12700">
            <a:miter lim="400000"/>
          </a:ln>
        </p:spPr>
      </p:pic>
      <p:sp>
        <p:nvSpPr>
          <p:cNvPr id="5" name="Jutumull: ümarnurk-ristkülik 4">
            <a:extLst>
              <a:ext uri="{FF2B5EF4-FFF2-40B4-BE49-F238E27FC236}">
                <a16:creationId xmlns:a16="http://schemas.microsoft.com/office/drawing/2014/main" id="{9029B268-1CD2-4B44-8FDD-706C6ED5F9EF}"/>
              </a:ext>
            </a:extLst>
          </p:cNvPr>
          <p:cNvSpPr/>
          <p:nvPr/>
        </p:nvSpPr>
        <p:spPr>
          <a:xfrm>
            <a:off x="1026958" y="2988635"/>
            <a:ext cx="7884564" cy="2203988"/>
          </a:xfrm>
          <a:prstGeom prst="wedgeRoundRectCallout">
            <a:avLst>
              <a:gd name="adj1" fmla="val 62561"/>
              <a:gd name="adj2" fmla="val -42600"/>
              <a:gd name="adj3" fmla="val 16667"/>
            </a:avLst>
          </a:prstGeom>
          <a:solidFill>
            <a:schemeClr val="accent1">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72000" rIns="72000" bIns="72000" numCol="1" spcCol="38100" rtlCol="0" anchor="ctr">
            <a:spAutoFit/>
          </a:bodyPr>
          <a:lstStyle/>
          <a:p>
            <a:pPr algn="l">
              <a:defRPr sz="3000">
                <a:solidFill>
                  <a:srgbClr val="283338"/>
                </a:solidFill>
                <a:latin typeface="Roboto Light"/>
                <a:ea typeface="Roboto Light"/>
                <a:cs typeface="Roboto Light"/>
                <a:sym typeface="Roboto Light"/>
              </a:defRPr>
            </a:pPr>
            <a:r>
              <a:rPr lang="et-EE" sz="2000" i="1" dirty="0">
                <a:latin typeface="Roboto Light" panose="02000000000000000000" pitchFamily="2" charset="0"/>
                <a:ea typeface="Roboto Light" panose="02000000000000000000" pitchFamily="2" charset="0"/>
              </a:rPr>
              <a:t>Kliendiga vestlus oli huvitav ja omamoodi põnev. Ta avas väga palju, oli julge, suunavate küsimustega arutles, analüüsis väga hästi oma olukorda. Sealt edasi arutlesime, mida soovib muuta, mis valdkonnas, kuidas keegi teine saab toetada, samas rõhutades, et inimene peab ise lõpuks valikud ja otsused tegema.</a:t>
            </a:r>
          </a:p>
          <a:p>
            <a:pPr algn="l">
              <a:defRPr sz="3000">
                <a:solidFill>
                  <a:srgbClr val="283338"/>
                </a:solidFill>
                <a:latin typeface="Roboto Light"/>
                <a:ea typeface="Roboto Light"/>
                <a:cs typeface="Roboto Light"/>
                <a:sym typeface="Roboto Light"/>
              </a:defRPr>
            </a:pPr>
            <a:r>
              <a:rPr lang="et-EE" sz="2000" i="1" dirty="0"/>
              <a:t>(Nõustaja)</a:t>
            </a:r>
            <a:endParaRPr lang="et-EE" sz="2000" dirty="0">
              <a:solidFill>
                <a:srgbClr val="FFFFFF"/>
              </a:solidFill>
              <a:latin typeface="Roboto Medium"/>
              <a:ea typeface="Roboto Medium"/>
              <a:cs typeface="Roboto Medium"/>
              <a:sym typeface="Roboto Medium"/>
            </a:endParaRPr>
          </a:p>
        </p:txBody>
      </p:sp>
    </p:spTree>
    <p:extLst>
      <p:ext uri="{BB962C8B-B14F-4D97-AF65-F5344CB8AC3E}">
        <p14:creationId xmlns:p14="http://schemas.microsoft.com/office/powerpoint/2010/main" val="219227518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Suur slaidi pealkiri…"/>
          <p:cNvSpPr txBox="1">
            <a:spLocks noGrp="1"/>
          </p:cNvSpPr>
          <p:nvPr>
            <p:ph type="title"/>
          </p:nvPr>
        </p:nvSpPr>
        <p:spPr>
          <a:xfrm>
            <a:off x="874716" y="539750"/>
            <a:ext cx="10569575" cy="1620249"/>
          </a:xfrm>
          <a:prstGeom prst="rect">
            <a:avLst/>
          </a:prstGeom>
        </p:spPr>
        <p:txBody>
          <a:bodyPr>
            <a:noAutofit/>
          </a:bodyPr>
          <a:lstStyle/>
          <a:p>
            <a:pPr lvl="0" algn="l"/>
            <a:r>
              <a:rPr lang="et-EE" sz="4800" dirty="0"/>
              <a:t>Nõustajate ettepanekud organisatsioonile</a:t>
            </a:r>
          </a:p>
        </p:txBody>
      </p:sp>
      <p:sp>
        <p:nvSpPr>
          <p:cNvPr id="439" name="Suur sisutekst Roboto light 40pt…"/>
          <p:cNvSpPr txBox="1"/>
          <p:nvPr/>
        </p:nvSpPr>
        <p:spPr>
          <a:xfrm>
            <a:off x="849006" y="2265859"/>
            <a:ext cx="8403829" cy="43601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p>
            <a:pPr marL="285750" indent="-285750">
              <a:buClr>
                <a:schemeClr val="accent1">
                  <a:lumMod val="75000"/>
                </a:schemeClr>
              </a:buClr>
              <a:buFont typeface="Arial" panose="020B0604020202020204" pitchFamily="34" charset="0"/>
              <a:buChar char="•"/>
              <a:defRPr sz="4000">
                <a:solidFill>
                  <a:srgbClr val="283338"/>
                </a:solidFill>
                <a:latin typeface="Roboto Light"/>
                <a:ea typeface="Roboto Light"/>
                <a:cs typeface="Roboto Light"/>
                <a:sym typeface="Roboto Light"/>
              </a:defRPr>
            </a:pPr>
            <a:endParaRPr lang="et-EE" sz="2000" dirty="0"/>
          </a:p>
          <a:p>
            <a:pPr marL="285750" indent="-285750">
              <a:buClr>
                <a:schemeClr val="accent1">
                  <a:lumMod val="75000"/>
                </a:schemeClr>
              </a:buClr>
              <a:buFont typeface="Arial" panose="020B0604020202020204" pitchFamily="34" charset="0"/>
              <a:buChar char="•"/>
              <a:defRPr sz="4000">
                <a:solidFill>
                  <a:srgbClr val="283338"/>
                </a:solidFill>
                <a:latin typeface="Roboto Light"/>
                <a:ea typeface="Roboto Light"/>
                <a:cs typeface="Roboto Light"/>
                <a:sym typeface="Roboto Light"/>
              </a:defRPr>
            </a:pPr>
            <a:r>
              <a:rPr lang="et-EE" sz="2000" dirty="0"/>
              <a:t>Rohkem aega nõustamiseks ja võrgustikutööks (leidmaks lahendusi takistustele, mida töötukassa ei saa kõrvaldada).</a:t>
            </a:r>
          </a:p>
          <a:p>
            <a:pPr marL="285750" indent="-285750">
              <a:buClr>
                <a:schemeClr val="accent1">
                  <a:lumMod val="75000"/>
                </a:schemeClr>
              </a:buClr>
              <a:buFont typeface="Arial" panose="020B0604020202020204" pitchFamily="34" charset="0"/>
              <a:buChar char="•"/>
              <a:defRPr sz="4000">
                <a:solidFill>
                  <a:srgbClr val="283338"/>
                </a:solidFill>
                <a:latin typeface="Roboto Light"/>
                <a:ea typeface="Roboto Light"/>
                <a:cs typeface="Roboto Light"/>
                <a:sym typeface="Roboto Light"/>
              </a:defRPr>
            </a:pPr>
            <a:endParaRPr lang="et-EE" sz="2000" dirty="0"/>
          </a:p>
          <a:p>
            <a:pPr marL="285750" indent="-285750">
              <a:buClr>
                <a:schemeClr val="accent1">
                  <a:lumMod val="75000"/>
                </a:schemeClr>
              </a:buClr>
              <a:buFont typeface="Arial" panose="020B0604020202020204" pitchFamily="34" charset="0"/>
              <a:buChar char="•"/>
              <a:defRPr sz="4000">
                <a:solidFill>
                  <a:srgbClr val="283338"/>
                </a:solidFill>
                <a:latin typeface="Roboto Light"/>
                <a:ea typeface="Roboto Light"/>
                <a:cs typeface="Roboto Light"/>
                <a:sym typeface="Roboto Light"/>
              </a:defRPr>
            </a:pPr>
            <a:r>
              <a:rPr lang="et-EE" sz="2000" dirty="0"/>
              <a:t>Privaatsemat ruumi (silmast-silma kohtumisel).</a:t>
            </a:r>
          </a:p>
          <a:p>
            <a:pPr marL="285750" indent="-285750">
              <a:buClr>
                <a:schemeClr val="accent1">
                  <a:lumMod val="75000"/>
                </a:schemeClr>
              </a:buClr>
              <a:buFont typeface="Arial" panose="020B0604020202020204" pitchFamily="34" charset="0"/>
              <a:buChar char="•"/>
              <a:defRPr sz="4000">
                <a:solidFill>
                  <a:srgbClr val="283338"/>
                </a:solidFill>
                <a:latin typeface="Roboto Light"/>
                <a:ea typeface="Roboto Light"/>
                <a:cs typeface="Roboto Light"/>
                <a:sym typeface="Roboto Light"/>
              </a:defRPr>
            </a:pPr>
            <a:endParaRPr lang="et-EE" sz="2000" dirty="0"/>
          </a:p>
          <a:p>
            <a:pPr marL="285750" indent="-285750">
              <a:buClr>
                <a:schemeClr val="accent1">
                  <a:lumMod val="75000"/>
                </a:schemeClr>
              </a:buClr>
              <a:buFont typeface="Arial" panose="020B0604020202020204" pitchFamily="34" charset="0"/>
              <a:buChar char="•"/>
              <a:defRPr sz="4000">
                <a:solidFill>
                  <a:srgbClr val="283338"/>
                </a:solidFill>
                <a:latin typeface="Roboto Light"/>
                <a:ea typeface="Roboto Light"/>
                <a:cs typeface="Roboto Light"/>
                <a:sym typeface="Roboto Light"/>
              </a:defRPr>
            </a:pPr>
            <a:r>
              <a:rPr lang="et-EE" sz="2000" dirty="0"/>
              <a:t>Vajatakse tuge </a:t>
            </a:r>
            <a:r>
              <a:rPr lang="et-EE" sz="2000" dirty="0" err="1"/>
              <a:t>otsustemisel</a:t>
            </a:r>
            <a:r>
              <a:rPr lang="et-EE" sz="2000" dirty="0"/>
              <a:t>, millised kliendid vajavad </a:t>
            </a:r>
            <a:r>
              <a:rPr lang="et-EE" sz="2000" dirty="0" err="1"/>
              <a:t>CARe</a:t>
            </a:r>
            <a:r>
              <a:rPr lang="et-EE" sz="2000" dirty="0"/>
              <a:t> </a:t>
            </a:r>
          </a:p>
          <a:p>
            <a:pPr>
              <a:buClr>
                <a:schemeClr val="accent1">
                  <a:lumMod val="75000"/>
                </a:schemeClr>
              </a:buClr>
              <a:defRPr sz="4000">
                <a:solidFill>
                  <a:srgbClr val="283338"/>
                </a:solidFill>
                <a:latin typeface="Roboto Light"/>
                <a:ea typeface="Roboto Light"/>
                <a:cs typeface="Roboto Light"/>
                <a:sym typeface="Roboto Light"/>
              </a:defRPr>
            </a:pPr>
            <a:r>
              <a:rPr lang="et-EE" sz="2000" dirty="0"/>
              <a:t>      lähenemist.</a:t>
            </a:r>
          </a:p>
          <a:p>
            <a:pPr marL="285750" indent="-285750">
              <a:buClr>
                <a:schemeClr val="accent1">
                  <a:lumMod val="75000"/>
                </a:schemeClr>
              </a:buClr>
              <a:buFont typeface="Arial" panose="020B0604020202020204" pitchFamily="34" charset="0"/>
              <a:buChar char="•"/>
              <a:defRPr sz="4000">
                <a:solidFill>
                  <a:srgbClr val="283338"/>
                </a:solidFill>
                <a:latin typeface="Roboto Light"/>
                <a:ea typeface="Roboto Light"/>
                <a:cs typeface="Roboto Light"/>
                <a:sym typeface="Roboto Light"/>
              </a:defRPr>
            </a:pPr>
            <a:endParaRPr lang="et-EE" sz="2000" dirty="0"/>
          </a:p>
          <a:p>
            <a:pPr marL="285750" indent="-285750">
              <a:buClr>
                <a:schemeClr val="accent1">
                  <a:lumMod val="75000"/>
                </a:schemeClr>
              </a:buClr>
              <a:buFont typeface="Arial" panose="020B0604020202020204" pitchFamily="34" charset="0"/>
              <a:buChar char="•"/>
              <a:defRPr sz="4000">
                <a:solidFill>
                  <a:srgbClr val="283338"/>
                </a:solidFill>
                <a:latin typeface="Roboto Light"/>
                <a:ea typeface="Roboto Light"/>
                <a:cs typeface="Roboto Light"/>
                <a:sym typeface="Roboto Light"/>
              </a:defRPr>
            </a:pPr>
            <a:r>
              <a:rPr lang="et-EE" sz="2000" dirty="0"/>
              <a:t>Vajatakse tuge nende klientidega tegelemiseks, kes ei ole valmis koostööd tegema.</a:t>
            </a:r>
          </a:p>
          <a:p>
            <a:pPr algn="l">
              <a:defRPr sz="4000">
                <a:solidFill>
                  <a:srgbClr val="283338"/>
                </a:solidFill>
                <a:latin typeface="Roboto Light"/>
                <a:ea typeface="Roboto Light"/>
                <a:cs typeface="Roboto Light"/>
                <a:sym typeface="Roboto Light"/>
              </a:defRPr>
            </a:pPr>
            <a:endParaRPr lang="et-EE" sz="2000" dirty="0"/>
          </a:p>
          <a:p>
            <a:pPr algn="l">
              <a:defRPr sz="4000">
                <a:solidFill>
                  <a:srgbClr val="283338"/>
                </a:solidFill>
                <a:latin typeface="Roboto Light"/>
                <a:ea typeface="Roboto Light"/>
                <a:cs typeface="Roboto Light"/>
                <a:sym typeface="Roboto Light"/>
              </a:defRPr>
            </a:pPr>
            <a:endParaRPr lang="et-EE" sz="2000" dirty="0"/>
          </a:p>
          <a:p>
            <a:pPr algn="l">
              <a:defRPr sz="4000">
                <a:solidFill>
                  <a:srgbClr val="283338"/>
                </a:solidFill>
                <a:latin typeface="Roboto Light"/>
                <a:ea typeface="Roboto Light"/>
                <a:cs typeface="Roboto Light"/>
                <a:sym typeface="Roboto Light"/>
              </a:defRPr>
            </a:pPr>
            <a:endParaRPr lang="et-EE" sz="2000" dirty="0"/>
          </a:p>
        </p:txBody>
      </p:sp>
      <p:pic>
        <p:nvPicPr>
          <p:cNvPr id="6" name="Picture 26">
            <a:extLst>
              <a:ext uri="{FF2B5EF4-FFF2-40B4-BE49-F238E27FC236}">
                <a16:creationId xmlns:a16="http://schemas.microsoft.com/office/drawing/2014/main" id="{4D79594F-B452-4195-B518-2AD64FF25E04}"/>
              </a:ext>
            </a:extLst>
          </p:cNvPr>
          <p:cNvPicPr>
            <a:picLocks noChangeAspect="1"/>
          </p:cNvPicPr>
          <p:nvPr/>
        </p:nvPicPr>
        <p:blipFill>
          <a:blip r:embed="rId3"/>
          <a:stretch>
            <a:fillRect/>
          </a:stretch>
        </p:blipFill>
        <p:spPr>
          <a:xfrm>
            <a:off x="8540855" y="2798758"/>
            <a:ext cx="1407754" cy="3758702"/>
          </a:xfrm>
          <a:prstGeom prst="rect">
            <a:avLst/>
          </a:prstGeom>
        </p:spPr>
      </p:pic>
      <p:pic>
        <p:nvPicPr>
          <p:cNvPr id="7" name="Picture 27">
            <a:extLst>
              <a:ext uri="{FF2B5EF4-FFF2-40B4-BE49-F238E27FC236}">
                <a16:creationId xmlns:a16="http://schemas.microsoft.com/office/drawing/2014/main" id="{E456D1C9-133C-4C4F-BCFE-E6F5B44AD0BA}"/>
              </a:ext>
            </a:extLst>
          </p:cNvPr>
          <p:cNvPicPr>
            <a:picLocks noChangeAspect="1"/>
          </p:cNvPicPr>
          <p:nvPr/>
        </p:nvPicPr>
        <p:blipFill>
          <a:blip r:embed="rId4"/>
          <a:stretch>
            <a:fillRect/>
          </a:stretch>
        </p:blipFill>
        <p:spPr>
          <a:xfrm>
            <a:off x="10062908" y="2532058"/>
            <a:ext cx="1516818" cy="4025402"/>
          </a:xfrm>
          <a:prstGeom prst="rect">
            <a:avLst/>
          </a:prstGeom>
        </p:spPr>
      </p:pic>
    </p:spTree>
    <p:extLst>
      <p:ext uri="{BB962C8B-B14F-4D97-AF65-F5344CB8AC3E}">
        <p14:creationId xmlns:p14="http://schemas.microsoft.com/office/powerpoint/2010/main" val="238876344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Circle"/>
          <p:cNvSpPr/>
          <p:nvPr/>
        </p:nvSpPr>
        <p:spPr>
          <a:xfrm>
            <a:off x="496451" y="2286539"/>
            <a:ext cx="2284922" cy="2284922"/>
          </a:xfrm>
          <a:prstGeom prst="ellipse">
            <a:avLst/>
          </a:prstGeom>
          <a:solidFill>
            <a:srgbClr val="F99230"/>
          </a:solidFill>
          <a:ln w="12700">
            <a:miter lim="400000"/>
          </a:ln>
        </p:spPr>
        <p:txBody>
          <a:bodyPr lIns="25400" tIns="25400" rIns="25400" bIns="25400" anchor="ctr"/>
          <a:lstStyle/>
          <a:p>
            <a:pPr defTabSz="412750">
              <a:defRPr sz="3200">
                <a:solidFill>
                  <a:srgbClr val="FFFFFF"/>
                </a:solidFill>
                <a:latin typeface="Roboto Medium"/>
                <a:ea typeface="Roboto Medium"/>
                <a:cs typeface="Roboto Medium"/>
                <a:sym typeface="Roboto Medium"/>
              </a:defRPr>
            </a:pPr>
            <a:endParaRPr sz="1600"/>
          </a:p>
        </p:txBody>
      </p:sp>
      <p:sp>
        <p:nvSpPr>
          <p:cNvPr id="413" name="Roboto light…"/>
          <p:cNvSpPr txBox="1"/>
          <p:nvPr/>
        </p:nvSpPr>
        <p:spPr>
          <a:xfrm>
            <a:off x="730068" y="3198743"/>
            <a:ext cx="1817688" cy="3590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a:defRPr sz="4000">
                <a:solidFill>
                  <a:srgbClr val="FFFFFF"/>
                </a:solidFill>
                <a:latin typeface="Roboto Light"/>
                <a:ea typeface="Roboto Light"/>
                <a:cs typeface="Roboto Light"/>
                <a:sym typeface="Roboto Light"/>
              </a:defRPr>
            </a:pPr>
            <a:r>
              <a:rPr lang="et-EE" sz="2000" dirty="0"/>
              <a:t>Peamine soov</a:t>
            </a:r>
            <a:endParaRPr sz="2000" dirty="0"/>
          </a:p>
        </p:txBody>
      </p:sp>
      <p:sp>
        <p:nvSpPr>
          <p:cNvPr id="415" name="Sisutekstid ja bulletid Roboto light 30pt…"/>
          <p:cNvSpPr txBox="1"/>
          <p:nvPr/>
        </p:nvSpPr>
        <p:spPr>
          <a:xfrm>
            <a:off x="2881636" y="1416204"/>
            <a:ext cx="8878564" cy="42832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pPr algn="l"/>
            <a:endParaRPr lang="et-EE" sz="2000" i="1" dirty="0"/>
          </a:p>
          <a:p>
            <a:pPr algn="l"/>
            <a:endParaRPr lang="et-EE" sz="2000" i="1" dirty="0"/>
          </a:p>
          <a:p>
            <a:pPr algn="l"/>
            <a:r>
              <a:rPr lang="et-EE" sz="2000" i="1" dirty="0"/>
              <a:t>Et oleks turvatunne, et oleks raha oma unistuste täitmiseks. Selleks peab minema tööle, et teenida raha ja ei tekiks uusi võlgasid.</a:t>
            </a:r>
          </a:p>
          <a:p>
            <a:pPr algn="l"/>
            <a:endParaRPr lang="et-EE" sz="2000" i="1" dirty="0"/>
          </a:p>
          <a:p>
            <a:pPr algn="l"/>
            <a:endParaRPr lang="et-EE" sz="2000" i="1" dirty="0"/>
          </a:p>
          <a:p>
            <a:pPr algn="l"/>
            <a:r>
              <a:rPr lang="et-EE" sz="2000" i="1" dirty="0"/>
              <a:t>Osaleda rehabilitatsiooniteenusel mille kaudu saada kontrolli alla oma uneprobleemid. Ja suurendada oma kehalist aktiivsust- käia rohkem jalutamas, et läbi selle parandada oma vaimset olukorda.</a:t>
            </a:r>
          </a:p>
          <a:p>
            <a:pPr defTabSz="1219169" hangingPunct="0">
              <a:defRPr/>
            </a:pPr>
            <a:endParaRPr lang="et-EE" sz="2000" kern="0" dirty="0">
              <a:solidFill>
                <a:srgbClr val="5E5E5E"/>
              </a:solidFill>
              <a:latin typeface="Roboto"/>
              <a:ea typeface="Roboto"/>
              <a:sym typeface="Roboto"/>
            </a:endParaRPr>
          </a:p>
          <a:p>
            <a:pPr defTabSz="1219169" hangingPunct="0">
              <a:defRPr/>
            </a:pPr>
            <a:r>
              <a:rPr lang="et-EE" sz="2000" i="1" kern="0" dirty="0">
                <a:solidFill>
                  <a:srgbClr val="5E5E5E"/>
                </a:solidFill>
                <a:latin typeface="Roboto"/>
                <a:ea typeface="Roboto"/>
                <a:sym typeface="Roboto"/>
              </a:rPr>
              <a:t>Turvalisus: Soovin et minu vanemad mõistaksid, mis minuga toimub ja õigel ajal ma saaks nende poolset tuge.</a:t>
            </a:r>
          </a:p>
          <a:p>
            <a:pPr algn="l"/>
            <a:endParaRPr lang="et-EE" sz="2000" i="1" dirty="0"/>
          </a:p>
          <a:p>
            <a:pPr algn="l">
              <a:defRPr sz="3000">
                <a:solidFill>
                  <a:srgbClr val="283338"/>
                </a:solidFill>
                <a:latin typeface="Roboto Light"/>
                <a:ea typeface="Roboto Light"/>
                <a:cs typeface="Roboto Light"/>
                <a:sym typeface="Roboto Light"/>
              </a:defRPr>
            </a:pPr>
            <a:endParaRPr sz="1500" dirty="0"/>
          </a:p>
        </p:txBody>
      </p:sp>
      <p:sp>
        <p:nvSpPr>
          <p:cNvPr id="418" name="Väike slaidi pealkiri…"/>
          <p:cNvSpPr txBox="1">
            <a:spLocks noGrp="1"/>
          </p:cNvSpPr>
          <p:nvPr>
            <p:ph type="title"/>
          </p:nvPr>
        </p:nvSpPr>
        <p:spPr>
          <a:xfrm>
            <a:off x="960440" y="425448"/>
            <a:ext cx="8455025" cy="1352859"/>
          </a:xfrm>
          <a:prstGeom prst="rect">
            <a:avLst/>
          </a:prstGeom>
        </p:spPr>
        <p:txBody>
          <a:bodyPr>
            <a:noAutofit/>
          </a:bodyPr>
          <a:lstStyle/>
          <a:p>
            <a:r>
              <a:rPr lang="et-EE" sz="5000" dirty="0"/>
              <a:t>Näiteid kliendi soovist</a:t>
            </a:r>
            <a:endParaRPr sz="5000" dirty="0"/>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Suur slaidi pealkiri…"/>
          <p:cNvSpPr txBox="1">
            <a:spLocks noGrp="1"/>
          </p:cNvSpPr>
          <p:nvPr>
            <p:ph type="title"/>
          </p:nvPr>
        </p:nvSpPr>
        <p:spPr>
          <a:xfrm>
            <a:off x="974728" y="-60332"/>
            <a:ext cx="9951453" cy="1620249"/>
          </a:xfrm>
          <a:prstGeom prst="rect">
            <a:avLst/>
          </a:prstGeom>
        </p:spPr>
        <p:txBody>
          <a:bodyPr>
            <a:noAutofit/>
          </a:bodyPr>
          <a:lstStyle/>
          <a:p>
            <a:pPr lvl="0" algn="l"/>
            <a:r>
              <a:rPr lang="et-EE" dirty="0"/>
              <a:t>Klientide tagasiside</a:t>
            </a:r>
          </a:p>
        </p:txBody>
      </p:sp>
      <p:sp>
        <p:nvSpPr>
          <p:cNvPr id="439" name="Suur sisutekst Roboto light 40pt…"/>
          <p:cNvSpPr txBox="1"/>
          <p:nvPr/>
        </p:nvSpPr>
        <p:spPr>
          <a:xfrm>
            <a:off x="431800" y="1922155"/>
            <a:ext cx="6150710" cy="6668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p>
            <a:pPr algn="l">
              <a:defRPr sz="4000">
                <a:solidFill>
                  <a:srgbClr val="283338"/>
                </a:solidFill>
                <a:latin typeface="Roboto Light"/>
                <a:ea typeface="Roboto Light"/>
                <a:cs typeface="Roboto Light"/>
                <a:sym typeface="Roboto Light"/>
              </a:defRPr>
            </a:pPr>
            <a:endParaRPr lang="et-EE" sz="2000" dirty="0"/>
          </a:p>
          <a:p>
            <a:pPr algn="l">
              <a:defRPr sz="4000">
                <a:solidFill>
                  <a:srgbClr val="283338"/>
                </a:solidFill>
                <a:latin typeface="Roboto Light"/>
                <a:ea typeface="Roboto Light"/>
                <a:cs typeface="Roboto Light"/>
                <a:sym typeface="Roboto Light"/>
              </a:defRPr>
            </a:pPr>
            <a:endParaRPr lang="et-EE" sz="2000" dirty="0"/>
          </a:p>
        </p:txBody>
      </p:sp>
      <p:pic>
        <p:nvPicPr>
          <p:cNvPr id="2" name="Pilt 1">
            <a:extLst>
              <a:ext uri="{FF2B5EF4-FFF2-40B4-BE49-F238E27FC236}">
                <a16:creationId xmlns:a16="http://schemas.microsoft.com/office/drawing/2014/main" id="{EB0C2646-5BFC-4585-8D08-3CAFD7DB1DDB}"/>
              </a:ext>
            </a:extLst>
          </p:cNvPr>
          <p:cNvPicPr>
            <a:picLocks noChangeAspect="1"/>
          </p:cNvPicPr>
          <p:nvPr/>
        </p:nvPicPr>
        <p:blipFill>
          <a:blip r:embed="rId3"/>
          <a:stretch>
            <a:fillRect/>
          </a:stretch>
        </p:blipFill>
        <p:spPr>
          <a:xfrm>
            <a:off x="431800" y="1266190"/>
            <a:ext cx="3345122" cy="5052060"/>
          </a:xfrm>
          <a:prstGeom prst="rect">
            <a:avLst/>
          </a:prstGeom>
        </p:spPr>
      </p:pic>
      <p:sp>
        <p:nvSpPr>
          <p:cNvPr id="7" name="TextBox 6">
            <a:extLst>
              <a:ext uri="{FF2B5EF4-FFF2-40B4-BE49-F238E27FC236}">
                <a16:creationId xmlns:a16="http://schemas.microsoft.com/office/drawing/2014/main" id="{74669DE4-747D-415C-9BE1-76B9A947394B}"/>
              </a:ext>
            </a:extLst>
          </p:cNvPr>
          <p:cNvSpPr txBox="1"/>
          <p:nvPr/>
        </p:nvSpPr>
        <p:spPr>
          <a:xfrm>
            <a:off x="627342" y="1950810"/>
            <a:ext cx="2954038" cy="32829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257175" indent="-257175" defTabSz="1219169" hangingPunct="0">
              <a:lnSpc>
                <a:spcPct val="150000"/>
              </a:lnSpc>
              <a:buFontTx/>
              <a:buAutoNum type="arabicPeriod"/>
            </a:pPr>
            <a:r>
              <a:rPr lang="et-EE" sz="2000" dirty="0">
                <a:latin typeface="Roboto Light" panose="02000000000000000000" pitchFamily="2" charset="0"/>
                <a:ea typeface="Roboto Light" panose="02000000000000000000" pitchFamily="2" charset="0"/>
              </a:rPr>
              <a:t>K</a:t>
            </a:r>
            <a:r>
              <a:rPr lang="en-US" sz="2000" dirty="0" err="1">
                <a:latin typeface="Roboto Light" panose="02000000000000000000" pitchFamily="2" charset="0"/>
                <a:ea typeface="Roboto Light" panose="02000000000000000000" pitchFamily="2" charset="0"/>
              </a:rPr>
              <a:t>oostöö</a:t>
            </a:r>
            <a:endParaRPr lang="et-EE" sz="2000" dirty="0">
              <a:latin typeface="Roboto Light" panose="02000000000000000000" pitchFamily="2" charset="0"/>
              <a:ea typeface="Roboto Light" panose="02000000000000000000" pitchFamily="2" charset="0"/>
            </a:endParaRPr>
          </a:p>
          <a:p>
            <a:pPr marL="257175" indent="-257175" defTabSz="1219169" hangingPunct="0">
              <a:lnSpc>
                <a:spcPct val="150000"/>
              </a:lnSpc>
              <a:buFontTx/>
              <a:buAutoNum type="arabicPeriod"/>
            </a:pPr>
            <a:r>
              <a:rPr lang="et-EE" sz="2000" dirty="0">
                <a:latin typeface="Roboto Light" panose="02000000000000000000" pitchFamily="2" charset="0"/>
                <a:ea typeface="Roboto Light" panose="02000000000000000000" pitchFamily="2" charset="0"/>
              </a:rPr>
              <a:t>Turvalisus</a:t>
            </a:r>
          </a:p>
          <a:p>
            <a:pPr marL="257175" indent="-257175" defTabSz="1219169" hangingPunct="0">
              <a:lnSpc>
                <a:spcPct val="150000"/>
              </a:lnSpc>
              <a:buFontTx/>
              <a:buAutoNum type="arabicPeriod"/>
            </a:pPr>
            <a:r>
              <a:rPr lang="et-EE" sz="2000" dirty="0">
                <a:latin typeface="Roboto Light" panose="02000000000000000000" pitchFamily="2" charset="0"/>
                <a:ea typeface="Roboto Light" panose="02000000000000000000" pitchFamily="2" charset="0"/>
              </a:rPr>
              <a:t>Huvitatus</a:t>
            </a:r>
          </a:p>
          <a:p>
            <a:pPr marL="257175" indent="-257175" defTabSz="1219169" hangingPunct="0">
              <a:lnSpc>
                <a:spcPct val="150000"/>
              </a:lnSpc>
              <a:buFontTx/>
              <a:buAutoNum type="arabicPeriod"/>
            </a:pPr>
            <a:r>
              <a:rPr lang="et-EE" sz="2000" dirty="0">
                <a:latin typeface="Roboto Light" panose="02000000000000000000" pitchFamily="2" charset="0"/>
                <a:ea typeface="Roboto Light" panose="02000000000000000000" pitchFamily="2" charset="0"/>
              </a:rPr>
              <a:t>Inimlikkus</a:t>
            </a:r>
          </a:p>
          <a:p>
            <a:pPr marL="257175" indent="-257175" defTabSz="1219169" hangingPunct="0">
              <a:lnSpc>
                <a:spcPct val="150000"/>
              </a:lnSpc>
              <a:buFontTx/>
              <a:buAutoNum type="arabicPeriod"/>
            </a:pPr>
            <a:r>
              <a:rPr lang="et-EE" sz="2000" dirty="0">
                <a:latin typeface="Roboto Light" panose="02000000000000000000" pitchFamily="2" charset="0"/>
                <a:ea typeface="Roboto Light" panose="02000000000000000000" pitchFamily="2" charset="0"/>
              </a:rPr>
              <a:t>Enda</a:t>
            </a:r>
            <a:r>
              <a:rPr lang="en-US" sz="2000" dirty="0">
                <a:latin typeface="Roboto Light" panose="02000000000000000000" pitchFamily="2" charset="0"/>
                <a:ea typeface="Roboto Light" panose="02000000000000000000" pitchFamily="2" charset="0"/>
              </a:rPr>
              <a:t> </a:t>
            </a:r>
            <a:r>
              <a:rPr lang="en-US" sz="2000" dirty="0" err="1">
                <a:latin typeface="Roboto Light" panose="02000000000000000000" pitchFamily="2" charset="0"/>
                <a:ea typeface="Roboto Light" panose="02000000000000000000" pitchFamily="2" charset="0"/>
              </a:rPr>
              <a:t>tundma</a:t>
            </a:r>
            <a:r>
              <a:rPr lang="et-EE" sz="2000" dirty="0">
                <a:latin typeface="Roboto Light" panose="02000000000000000000" pitchFamily="2" charset="0"/>
                <a:ea typeface="Roboto Light" panose="02000000000000000000" pitchFamily="2" charset="0"/>
              </a:rPr>
              <a:t> õppimine</a:t>
            </a:r>
          </a:p>
          <a:p>
            <a:pPr marL="257175" indent="-257175" defTabSz="1219169" hangingPunct="0">
              <a:lnSpc>
                <a:spcPct val="150000"/>
              </a:lnSpc>
              <a:buFontTx/>
              <a:buAutoNum type="arabicPeriod"/>
            </a:pPr>
            <a:r>
              <a:rPr lang="et-EE" sz="2000" dirty="0">
                <a:latin typeface="Roboto Light" panose="02000000000000000000" pitchFamily="2" charset="0"/>
                <a:ea typeface="Roboto Light" panose="02000000000000000000" pitchFamily="2" charset="0"/>
              </a:rPr>
              <a:t>Usaldus töötukassa vastu</a:t>
            </a:r>
          </a:p>
        </p:txBody>
      </p:sp>
      <p:pic>
        <p:nvPicPr>
          <p:cNvPr id="10" name="Picture 15">
            <a:extLst>
              <a:ext uri="{FF2B5EF4-FFF2-40B4-BE49-F238E27FC236}">
                <a16:creationId xmlns:a16="http://schemas.microsoft.com/office/drawing/2014/main" id="{AB7A147D-7885-4551-82AA-B6450D1E9DFA}"/>
              </a:ext>
            </a:extLst>
          </p:cNvPr>
          <p:cNvPicPr>
            <a:picLocks noChangeAspect="1"/>
          </p:cNvPicPr>
          <p:nvPr/>
        </p:nvPicPr>
        <p:blipFill>
          <a:blip r:embed="rId4"/>
          <a:stretch>
            <a:fillRect/>
          </a:stretch>
        </p:blipFill>
        <p:spPr>
          <a:xfrm>
            <a:off x="9656551" y="2548368"/>
            <a:ext cx="2301629" cy="4299269"/>
          </a:xfrm>
          <a:prstGeom prst="rect">
            <a:avLst/>
          </a:prstGeom>
        </p:spPr>
      </p:pic>
      <p:sp>
        <p:nvSpPr>
          <p:cNvPr id="8" name="Jutumull: ümarnurk-ristkülik 7">
            <a:extLst>
              <a:ext uri="{FF2B5EF4-FFF2-40B4-BE49-F238E27FC236}">
                <a16:creationId xmlns:a16="http://schemas.microsoft.com/office/drawing/2014/main" id="{EB03CCA5-720A-4173-9F73-E0E63AE53250}"/>
              </a:ext>
            </a:extLst>
          </p:cNvPr>
          <p:cNvSpPr/>
          <p:nvPr/>
        </p:nvSpPr>
        <p:spPr>
          <a:xfrm>
            <a:off x="4257968" y="1376951"/>
            <a:ext cx="5955168" cy="1863469"/>
          </a:xfrm>
          <a:prstGeom prst="wedgeRoundRectCallout">
            <a:avLst>
              <a:gd name="adj1" fmla="val 46597"/>
              <a:gd name="adj2" fmla="val 61015"/>
              <a:gd name="adj3" fmla="val 16667"/>
            </a:avLst>
          </a:prstGeom>
          <a:solidFill>
            <a:schemeClr val="accent1">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72000" rIns="72000" bIns="72000" numCol="1" spcCol="38100" rtlCol="0" anchor="ctr">
            <a:spAutoFit/>
          </a:bodyPr>
          <a:lstStyle/>
          <a:p>
            <a:pPr algn="l">
              <a:defRPr sz="3000">
                <a:solidFill>
                  <a:srgbClr val="283338"/>
                </a:solidFill>
                <a:latin typeface="Roboto Light"/>
                <a:ea typeface="Roboto Light"/>
                <a:cs typeface="Roboto Light"/>
                <a:sym typeface="Roboto Light"/>
              </a:defRPr>
            </a:pPr>
            <a:r>
              <a:rPr lang="et-EE" sz="2000" i="1" dirty="0" err="1"/>
              <a:t>Lasite</a:t>
            </a:r>
            <a:r>
              <a:rPr lang="et-EE" sz="2000" i="1" dirty="0"/>
              <a:t> mul ennast selle raames tühjaks rääkida ja ma sain rääkides oma edasistes mõtetes ja tegevustes selgust. Ma juba tean, mida ja kuidas ma tahan edasi minna. </a:t>
            </a:r>
          </a:p>
          <a:p>
            <a:pPr algn="l">
              <a:defRPr sz="3000">
                <a:solidFill>
                  <a:srgbClr val="283338"/>
                </a:solidFill>
                <a:latin typeface="Roboto Light"/>
                <a:ea typeface="Roboto Light"/>
                <a:cs typeface="Roboto Light"/>
                <a:sym typeface="Roboto Light"/>
              </a:defRPr>
            </a:pPr>
            <a:r>
              <a:rPr lang="et-EE" sz="2000" i="1" dirty="0"/>
              <a:t>(Klient)</a:t>
            </a:r>
            <a:endParaRPr lang="et-EE" sz="2000" dirty="0">
              <a:solidFill>
                <a:srgbClr val="FFFFFF"/>
              </a:solidFill>
              <a:latin typeface="Roboto Medium"/>
              <a:ea typeface="Roboto Medium"/>
              <a:cs typeface="Roboto Medium"/>
              <a:sym typeface="Roboto Medium"/>
            </a:endParaRPr>
          </a:p>
        </p:txBody>
      </p:sp>
      <p:sp>
        <p:nvSpPr>
          <p:cNvPr id="9" name="Jutumull: ümarnurk-ristkülik 8">
            <a:extLst>
              <a:ext uri="{FF2B5EF4-FFF2-40B4-BE49-F238E27FC236}">
                <a16:creationId xmlns:a16="http://schemas.microsoft.com/office/drawing/2014/main" id="{056CAF38-9166-4EF2-8F3E-2EDA2EBCF1EF}"/>
              </a:ext>
            </a:extLst>
          </p:cNvPr>
          <p:cNvSpPr/>
          <p:nvPr/>
        </p:nvSpPr>
        <p:spPr>
          <a:xfrm>
            <a:off x="4345017" y="4904099"/>
            <a:ext cx="5182372" cy="1182431"/>
          </a:xfrm>
          <a:prstGeom prst="wedgeRoundRectCallout">
            <a:avLst>
              <a:gd name="adj1" fmla="val 50127"/>
              <a:gd name="adj2" fmla="val -81257"/>
              <a:gd name="adj3" fmla="val 16667"/>
            </a:avLst>
          </a:prstGeom>
          <a:solidFill>
            <a:schemeClr val="accent1">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72000" rIns="72000" bIns="72000" numCol="1" spcCol="38100" rtlCol="0" anchor="ctr">
            <a:spAutoFit/>
          </a:bodyPr>
          <a:lstStyle/>
          <a:p>
            <a:pPr algn="l">
              <a:defRPr sz="3000">
                <a:solidFill>
                  <a:srgbClr val="283338"/>
                </a:solidFill>
                <a:latin typeface="Roboto Light"/>
                <a:ea typeface="Roboto Light"/>
                <a:cs typeface="Roboto Light"/>
                <a:sym typeface="Roboto Light"/>
              </a:defRPr>
            </a:pPr>
            <a:r>
              <a:rPr lang="et-EE" sz="2000" i="1" dirty="0">
                <a:latin typeface="Roboto Light" panose="02000000000000000000" pitchFamily="2" charset="0"/>
                <a:ea typeface="Roboto Light" panose="02000000000000000000" pitchFamily="2" charset="0"/>
              </a:rPr>
              <a:t>Ma ei olegi sellele olukorrale ja tegevusele nii mõelnud nagu te praegu minu käest küsite.</a:t>
            </a:r>
          </a:p>
          <a:p>
            <a:pPr algn="l">
              <a:defRPr sz="3000">
                <a:solidFill>
                  <a:srgbClr val="283338"/>
                </a:solidFill>
                <a:latin typeface="Roboto Light"/>
                <a:ea typeface="Roboto Light"/>
                <a:cs typeface="Roboto Light"/>
                <a:sym typeface="Roboto Light"/>
              </a:defRPr>
            </a:pPr>
            <a:r>
              <a:rPr lang="et-EE" sz="2000" i="1" dirty="0"/>
              <a:t>(Klient)</a:t>
            </a:r>
            <a:endParaRPr lang="et-EE" sz="2000" dirty="0">
              <a:solidFill>
                <a:srgbClr val="FFFFFF"/>
              </a:solidFill>
              <a:latin typeface="Roboto Medium"/>
              <a:ea typeface="Roboto Medium"/>
              <a:cs typeface="Roboto Medium"/>
              <a:sym typeface="Roboto Medium"/>
            </a:endParaRPr>
          </a:p>
        </p:txBody>
      </p:sp>
    </p:spTree>
    <p:extLst>
      <p:ext uri="{BB962C8B-B14F-4D97-AF65-F5344CB8AC3E}">
        <p14:creationId xmlns:p14="http://schemas.microsoft.com/office/powerpoint/2010/main" val="113069622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lt 11">
            <a:extLst>
              <a:ext uri="{FF2B5EF4-FFF2-40B4-BE49-F238E27FC236}">
                <a16:creationId xmlns:a16="http://schemas.microsoft.com/office/drawing/2014/main" id="{40A627E1-E91E-49C8-A382-813B9F7A6CB0}"/>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67326" y="-1104474"/>
            <a:ext cx="14994731" cy="8360520"/>
          </a:xfrm>
          <a:prstGeom prst="rect">
            <a:avLst/>
          </a:prstGeom>
        </p:spPr>
      </p:pic>
      <p:sp>
        <p:nvSpPr>
          <p:cNvPr id="3" name="Text Placeholder 2">
            <a:extLst>
              <a:ext uri="{FF2B5EF4-FFF2-40B4-BE49-F238E27FC236}">
                <a16:creationId xmlns:a16="http://schemas.microsoft.com/office/drawing/2014/main" id="{C6DE385F-7DDA-DA40-AD81-44F19E199E75}"/>
              </a:ext>
            </a:extLst>
          </p:cNvPr>
          <p:cNvSpPr>
            <a:spLocks noGrp="1"/>
          </p:cNvSpPr>
          <p:nvPr>
            <p:ph type="body" sz="quarter" idx="21"/>
          </p:nvPr>
        </p:nvSpPr>
        <p:spPr/>
        <p:txBody>
          <a:bodyPr/>
          <a:lstStyle/>
          <a:p>
            <a:r>
              <a:rPr lang="et-EE" dirty="0"/>
              <a:t>Kadi.roosipuu@tootukassa.ee</a:t>
            </a:r>
            <a:endParaRPr lang="en-EE" dirty="0"/>
          </a:p>
        </p:txBody>
      </p:sp>
      <p:sp>
        <p:nvSpPr>
          <p:cNvPr id="5" name="Title 4">
            <a:extLst>
              <a:ext uri="{FF2B5EF4-FFF2-40B4-BE49-F238E27FC236}">
                <a16:creationId xmlns:a16="http://schemas.microsoft.com/office/drawing/2014/main" id="{4A2792FA-5BC3-E149-A5BE-F8A9CB9C0770}"/>
              </a:ext>
            </a:extLst>
          </p:cNvPr>
          <p:cNvSpPr>
            <a:spLocks noGrp="1"/>
          </p:cNvSpPr>
          <p:nvPr>
            <p:ph type="title"/>
          </p:nvPr>
        </p:nvSpPr>
        <p:spPr/>
        <p:txBody>
          <a:bodyPr/>
          <a:lstStyle/>
          <a:p>
            <a:r>
              <a:rPr lang="et-EE" dirty="0"/>
              <a:t>Kadi Roosipuu</a:t>
            </a:r>
            <a:endParaRPr lang="en-EE" dirty="0"/>
          </a:p>
        </p:txBody>
      </p:sp>
      <p:pic>
        <p:nvPicPr>
          <p:cNvPr id="14" name="Pilt 13">
            <a:extLst>
              <a:ext uri="{FF2B5EF4-FFF2-40B4-BE49-F238E27FC236}">
                <a16:creationId xmlns:a16="http://schemas.microsoft.com/office/drawing/2014/main" id="{6D018DF6-91FD-4643-BF3B-DFED3D358E86}"/>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425435" y="-101905"/>
            <a:ext cx="5732536" cy="6959905"/>
          </a:xfrm>
          <a:prstGeom prst="rect">
            <a:avLst/>
          </a:prstGeom>
        </p:spPr>
      </p:pic>
    </p:spTree>
    <p:extLst>
      <p:ext uri="{BB962C8B-B14F-4D97-AF65-F5344CB8AC3E}">
        <p14:creationId xmlns:p14="http://schemas.microsoft.com/office/powerpoint/2010/main" val="155628219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grpSp>
        <p:nvGrpSpPr>
          <p:cNvPr id="88" name="Google Shape;88;p1"/>
          <p:cNvGrpSpPr/>
          <p:nvPr/>
        </p:nvGrpSpPr>
        <p:grpSpPr>
          <a:xfrm>
            <a:off x="0" y="1"/>
            <a:ext cx="12192000" cy="6855967"/>
            <a:chOff x="0" y="0"/>
            <a:chExt cx="18288000" cy="10283951"/>
          </a:xfrm>
        </p:grpSpPr>
        <p:pic>
          <p:nvPicPr>
            <p:cNvPr id="89" name="Google Shape;89;p1"/>
            <p:cNvPicPr preferRelativeResize="0"/>
            <p:nvPr/>
          </p:nvPicPr>
          <p:blipFill rotWithShape="1">
            <a:blip r:embed="rId3">
              <a:alphaModFix/>
            </a:blip>
            <a:srcRect/>
            <a:stretch/>
          </p:blipFill>
          <p:spPr>
            <a:xfrm>
              <a:off x="13539216" y="6114287"/>
              <a:ext cx="4748784" cy="4169664"/>
            </a:xfrm>
            <a:prstGeom prst="rect">
              <a:avLst/>
            </a:prstGeom>
            <a:noFill/>
            <a:ln>
              <a:noFill/>
            </a:ln>
          </p:spPr>
        </p:pic>
        <p:pic>
          <p:nvPicPr>
            <p:cNvPr id="90" name="Google Shape;90;p1"/>
            <p:cNvPicPr preferRelativeResize="0"/>
            <p:nvPr/>
          </p:nvPicPr>
          <p:blipFill rotWithShape="1">
            <a:blip r:embed="rId4">
              <a:alphaModFix/>
            </a:blip>
            <a:srcRect/>
            <a:stretch/>
          </p:blipFill>
          <p:spPr>
            <a:xfrm>
              <a:off x="0" y="0"/>
              <a:ext cx="8244840" cy="5885688"/>
            </a:xfrm>
            <a:prstGeom prst="rect">
              <a:avLst/>
            </a:prstGeom>
            <a:noFill/>
            <a:ln>
              <a:noFill/>
            </a:ln>
          </p:spPr>
        </p:pic>
        <p:pic>
          <p:nvPicPr>
            <p:cNvPr id="91" name="Google Shape;91;p1"/>
            <p:cNvPicPr preferRelativeResize="0"/>
            <p:nvPr/>
          </p:nvPicPr>
          <p:blipFill rotWithShape="1">
            <a:blip r:embed="rId5">
              <a:alphaModFix/>
            </a:blip>
            <a:srcRect/>
            <a:stretch/>
          </p:blipFill>
          <p:spPr>
            <a:xfrm>
              <a:off x="304800" y="309288"/>
              <a:ext cx="3535414" cy="1192842"/>
            </a:xfrm>
            <a:prstGeom prst="rect">
              <a:avLst/>
            </a:prstGeom>
            <a:noFill/>
            <a:ln>
              <a:noFill/>
            </a:ln>
          </p:spPr>
        </p:pic>
      </p:grpSp>
      <p:cxnSp>
        <p:nvCxnSpPr>
          <p:cNvPr id="92" name="Google Shape;92;p1"/>
          <p:cNvCxnSpPr/>
          <p:nvPr/>
        </p:nvCxnSpPr>
        <p:spPr>
          <a:xfrm>
            <a:off x="4051819" y="2962200"/>
            <a:ext cx="7315200" cy="0"/>
          </a:xfrm>
          <a:prstGeom prst="straightConnector1">
            <a:avLst/>
          </a:prstGeom>
          <a:noFill/>
          <a:ln w="66675" cap="flat" cmpd="sng">
            <a:solidFill>
              <a:srgbClr val="AFEEC0"/>
            </a:solidFill>
            <a:prstDash val="solid"/>
            <a:round/>
            <a:headEnd type="none" w="sm" len="sm"/>
            <a:tailEnd type="none" w="sm" len="sm"/>
          </a:ln>
        </p:spPr>
      </p:cxnSp>
      <p:pic>
        <p:nvPicPr>
          <p:cNvPr id="93" name="Google Shape;93;p1" descr="Shape&#10;&#10;Description automatically generated with medium confidence"/>
          <p:cNvPicPr preferRelativeResize="0"/>
          <p:nvPr/>
        </p:nvPicPr>
        <p:blipFill rotWithShape="1">
          <a:blip r:embed="rId6">
            <a:alphaModFix/>
          </a:blip>
          <a:srcRect/>
          <a:stretch/>
        </p:blipFill>
        <p:spPr>
          <a:xfrm>
            <a:off x="8432800" y="4699000"/>
            <a:ext cx="3596779" cy="2032397"/>
          </a:xfrm>
          <a:prstGeom prst="rect">
            <a:avLst/>
          </a:prstGeom>
          <a:noFill/>
          <a:ln>
            <a:noFill/>
          </a:ln>
        </p:spPr>
      </p:pic>
      <p:sp>
        <p:nvSpPr>
          <p:cNvPr id="94" name="Google Shape;94;p1"/>
          <p:cNvSpPr txBox="1"/>
          <p:nvPr/>
        </p:nvSpPr>
        <p:spPr>
          <a:xfrm>
            <a:off x="946154" y="5158014"/>
            <a:ext cx="8297863" cy="1692800"/>
          </a:xfrm>
          <a:prstGeom prst="rect">
            <a:avLst/>
          </a:prstGeom>
          <a:noFill/>
          <a:ln>
            <a:noFill/>
          </a:ln>
        </p:spPr>
        <p:txBody>
          <a:bodyPr spcFirstLastPara="1" wrap="square" lIns="60950" tIns="60950" rIns="60950" bIns="60950" anchor="ctr" anchorCtr="0">
            <a:noAutofit/>
          </a:bodyPr>
          <a:lstStyle/>
          <a:p>
            <a:pPr>
              <a:buClr>
                <a:srgbClr val="000000"/>
              </a:buClr>
              <a:buSzPts val="3200"/>
            </a:pPr>
            <a:endParaRPr sz="2133" dirty="0">
              <a:solidFill>
                <a:srgbClr val="3F3F3F"/>
              </a:solidFill>
              <a:latin typeface="Montserrat"/>
              <a:ea typeface="Montserrat"/>
              <a:cs typeface="Montserrat"/>
              <a:sym typeface="Montserrat"/>
            </a:endParaRPr>
          </a:p>
          <a:p>
            <a:pPr>
              <a:buClr>
                <a:schemeClr val="dk1"/>
              </a:buClr>
              <a:buSzPts val="1100"/>
            </a:pPr>
            <a:r>
              <a:rPr lang="en-GB" sz="2133" dirty="0">
                <a:solidFill>
                  <a:srgbClr val="3F3F3F"/>
                </a:solidFill>
                <a:latin typeface="Montserrat"/>
                <a:ea typeface="Montserrat"/>
                <a:cs typeface="Montserrat"/>
                <a:sym typeface="Montserrat"/>
              </a:rPr>
              <a:t>Anna-Kaisa Oidermaa, </a:t>
            </a:r>
            <a:r>
              <a:rPr lang="en-GB" sz="2133" dirty="0" err="1">
                <a:solidFill>
                  <a:srgbClr val="3F3F3F"/>
                </a:solidFill>
                <a:latin typeface="Montserrat"/>
                <a:ea typeface="Montserrat"/>
                <a:cs typeface="Montserrat"/>
                <a:sym typeface="Montserrat"/>
              </a:rPr>
              <a:t>kliiniline</a:t>
            </a:r>
            <a:r>
              <a:rPr lang="en-GB" sz="2133" dirty="0">
                <a:solidFill>
                  <a:srgbClr val="3F3F3F"/>
                </a:solidFill>
                <a:latin typeface="Montserrat"/>
                <a:ea typeface="Montserrat"/>
                <a:cs typeface="Montserrat"/>
                <a:sym typeface="Montserrat"/>
              </a:rPr>
              <a:t> </a:t>
            </a:r>
            <a:r>
              <a:rPr lang="en-GB" sz="2133" dirty="0" err="1">
                <a:solidFill>
                  <a:srgbClr val="3F3F3F"/>
                </a:solidFill>
                <a:latin typeface="Montserrat"/>
                <a:ea typeface="Montserrat"/>
                <a:cs typeface="Montserrat"/>
                <a:sym typeface="Montserrat"/>
              </a:rPr>
              <a:t>psühholoog</a:t>
            </a:r>
            <a:endParaRPr sz="2133" dirty="0">
              <a:solidFill>
                <a:srgbClr val="3F3F3F"/>
              </a:solidFill>
              <a:latin typeface="Montserrat"/>
              <a:ea typeface="Montserrat"/>
              <a:cs typeface="Montserrat"/>
              <a:sym typeface="Montserrat"/>
            </a:endParaRPr>
          </a:p>
          <a:p>
            <a:pPr>
              <a:buClr>
                <a:srgbClr val="000000"/>
              </a:buClr>
              <a:buSzPts val="3200"/>
            </a:pPr>
            <a:r>
              <a:rPr lang="en-GB" sz="2133" dirty="0">
                <a:solidFill>
                  <a:srgbClr val="3F3F3F"/>
                </a:solidFill>
                <a:latin typeface="Montserrat"/>
                <a:ea typeface="Montserrat"/>
                <a:cs typeface="Montserrat"/>
                <a:sym typeface="Montserrat"/>
              </a:rPr>
              <a:t>22. </a:t>
            </a:r>
            <a:r>
              <a:rPr lang="en-GB" sz="2133" dirty="0" err="1">
                <a:solidFill>
                  <a:srgbClr val="3F3F3F"/>
                </a:solidFill>
                <a:latin typeface="Montserrat"/>
                <a:ea typeface="Montserrat"/>
                <a:cs typeface="Montserrat"/>
                <a:sym typeface="Montserrat"/>
              </a:rPr>
              <a:t>september</a:t>
            </a:r>
            <a:r>
              <a:rPr lang="en-GB" sz="2133" dirty="0">
                <a:solidFill>
                  <a:srgbClr val="3F3F3F"/>
                </a:solidFill>
                <a:latin typeface="Montserrat"/>
                <a:ea typeface="Montserrat"/>
                <a:cs typeface="Montserrat"/>
                <a:sym typeface="Montserrat"/>
              </a:rPr>
              <a:t> 2021</a:t>
            </a:r>
            <a:endParaRPr sz="933" dirty="0">
              <a:solidFill>
                <a:srgbClr val="3F3F3F"/>
              </a:solidFill>
              <a:latin typeface="Arial"/>
              <a:ea typeface="Arial"/>
              <a:cs typeface="Arial"/>
              <a:sym typeface="Arial"/>
            </a:endParaRPr>
          </a:p>
          <a:p>
            <a:pPr>
              <a:buClr>
                <a:schemeClr val="dk1"/>
              </a:buClr>
              <a:buSzPts val="1100"/>
            </a:pPr>
            <a:r>
              <a:rPr lang="en-GB" sz="2133" dirty="0">
                <a:solidFill>
                  <a:srgbClr val="3F3F3F"/>
                </a:solidFill>
                <a:latin typeface="Montserrat"/>
                <a:ea typeface="Montserrat"/>
                <a:cs typeface="Montserrat"/>
                <a:sym typeface="Montserrat"/>
              </a:rPr>
              <a:t>MTÜ </a:t>
            </a:r>
            <a:r>
              <a:rPr lang="en-GB" sz="2133" dirty="0" err="1">
                <a:solidFill>
                  <a:srgbClr val="3F3F3F"/>
                </a:solidFill>
                <a:latin typeface="Montserrat"/>
                <a:ea typeface="Montserrat"/>
                <a:cs typeface="Montserrat"/>
                <a:sym typeface="Montserrat"/>
              </a:rPr>
              <a:t>Peaasjad</a:t>
            </a:r>
            <a:endParaRPr sz="2133" dirty="0">
              <a:solidFill>
                <a:srgbClr val="3F3F3F"/>
              </a:solidFill>
              <a:latin typeface="Montserrat"/>
              <a:ea typeface="Montserrat"/>
              <a:cs typeface="Montserrat"/>
              <a:sym typeface="Montserrat"/>
            </a:endParaRPr>
          </a:p>
          <a:p>
            <a:pPr>
              <a:buClr>
                <a:schemeClr val="dk1"/>
              </a:buClr>
              <a:buSzPts val="1100"/>
            </a:pPr>
            <a:endParaRPr sz="2133" dirty="0">
              <a:solidFill>
                <a:srgbClr val="3F3F3F"/>
              </a:solidFill>
              <a:latin typeface="Montserrat"/>
              <a:ea typeface="Montserrat"/>
              <a:cs typeface="Montserrat"/>
              <a:sym typeface="Montserrat"/>
            </a:endParaRPr>
          </a:p>
          <a:p>
            <a:pPr>
              <a:buClr>
                <a:srgbClr val="000000"/>
              </a:buClr>
              <a:buSzPts val="3200"/>
            </a:pPr>
            <a:endParaRPr sz="2133" dirty="0">
              <a:solidFill>
                <a:srgbClr val="3F3F3F"/>
              </a:solidFill>
              <a:latin typeface="Montserrat"/>
              <a:ea typeface="Montserrat"/>
              <a:cs typeface="Montserrat"/>
              <a:sym typeface="Montserrat"/>
            </a:endParaRPr>
          </a:p>
        </p:txBody>
      </p:sp>
      <p:sp>
        <p:nvSpPr>
          <p:cNvPr id="95" name="Google Shape;95;p1"/>
          <p:cNvSpPr txBox="1"/>
          <p:nvPr/>
        </p:nvSpPr>
        <p:spPr>
          <a:xfrm>
            <a:off x="4185850" y="2336200"/>
            <a:ext cx="7181200" cy="625851"/>
          </a:xfrm>
          <a:prstGeom prst="rect">
            <a:avLst/>
          </a:prstGeom>
          <a:noFill/>
          <a:ln>
            <a:noFill/>
          </a:ln>
        </p:spPr>
        <p:txBody>
          <a:bodyPr spcFirstLastPara="1" wrap="square" lIns="60950" tIns="30467" rIns="60950" bIns="30467" anchor="t" anchorCtr="0">
            <a:spAutoFit/>
          </a:bodyPr>
          <a:lstStyle/>
          <a:p>
            <a:pPr algn="r">
              <a:buClr>
                <a:srgbClr val="000000"/>
              </a:buClr>
              <a:buSzPts val="5200"/>
            </a:pPr>
            <a:r>
              <a:rPr lang="en-GB" sz="3667">
                <a:solidFill>
                  <a:srgbClr val="3F3F3F"/>
                </a:solidFill>
                <a:latin typeface="Montserrat"/>
                <a:ea typeface="Montserrat"/>
                <a:cs typeface="Montserrat"/>
                <a:sym typeface="Montserrat"/>
              </a:rPr>
              <a:t>VAIMSE TERVISE ESMAABI</a:t>
            </a:r>
            <a:endParaRPr sz="3667">
              <a:solidFill>
                <a:srgbClr val="3F3F3F"/>
              </a:solidFill>
              <a:latin typeface="Montserrat"/>
              <a:ea typeface="Montserrat"/>
              <a:cs typeface="Montserrat"/>
              <a:sym typeface="Montserrat"/>
            </a:endParaRPr>
          </a:p>
        </p:txBody>
      </p:sp>
      <p:sp>
        <p:nvSpPr>
          <p:cNvPr id="96" name="Google Shape;96;p1"/>
          <p:cNvSpPr txBox="1"/>
          <p:nvPr/>
        </p:nvSpPr>
        <p:spPr>
          <a:xfrm>
            <a:off x="7605583" y="2962200"/>
            <a:ext cx="3761400" cy="636180"/>
          </a:xfrm>
          <a:prstGeom prst="rect">
            <a:avLst/>
          </a:prstGeom>
          <a:noFill/>
          <a:ln>
            <a:noFill/>
          </a:ln>
        </p:spPr>
        <p:txBody>
          <a:bodyPr spcFirstLastPara="1" wrap="square" lIns="60950" tIns="60950" rIns="60950" bIns="60950" anchor="t" anchorCtr="0">
            <a:spAutoFit/>
          </a:bodyPr>
          <a:lstStyle/>
          <a:p>
            <a:pPr algn="r">
              <a:buClr>
                <a:srgbClr val="000000"/>
              </a:buClr>
              <a:buSzPts val="5000"/>
            </a:pPr>
            <a:r>
              <a:rPr lang="en-GB" sz="3334">
                <a:solidFill>
                  <a:srgbClr val="3F3F3F"/>
                </a:solidFill>
                <a:latin typeface="Montserrat"/>
                <a:ea typeface="Montserrat"/>
                <a:cs typeface="Montserrat"/>
                <a:sym typeface="Montserrat"/>
              </a:rPr>
              <a:t>TÖÖKOHAL</a:t>
            </a:r>
            <a:endParaRPr sz="3334">
              <a:solidFill>
                <a:srgbClr val="3F3F3F"/>
              </a:solidFill>
              <a:latin typeface="Montserrat"/>
              <a:ea typeface="Montserrat"/>
              <a:cs typeface="Montserrat"/>
              <a:sym typeface="Montserra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gf0e12167c2_0_146"/>
          <p:cNvSpPr/>
          <p:nvPr/>
        </p:nvSpPr>
        <p:spPr>
          <a:xfrm>
            <a:off x="0" y="0"/>
            <a:ext cx="12192000" cy="6858000"/>
          </a:xfrm>
          <a:custGeom>
            <a:avLst/>
            <a:gdLst/>
            <a:ahLst/>
            <a:cxnLst/>
            <a:rect l="l" t="t" r="r" b="b"/>
            <a:pathLst>
              <a:path w="18288000" h="10287000" extrusionOk="0">
                <a:moveTo>
                  <a:pt x="18288000" y="0"/>
                </a:moveTo>
                <a:lnTo>
                  <a:pt x="0" y="0"/>
                </a:lnTo>
                <a:lnTo>
                  <a:pt x="0" y="10286999"/>
                </a:lnTo>
                <a:lnTo>
                  <a:pt x="18288000" y="10286999"/>
                </a:lnTo>
                <a:lnTo>
                  <a:pt x="18288000" y="0"/>
                </a:lnTo>
                <a:close/>
              </a:path>
            </a:pathLst>
          </a:custGeom>
          <a:solidFill>
            <a:srgbClr val="AFEEC0"/>
          </a:solidFill>
          <a:ln>
            <a:noFill/>
          </a:ln>
        </p:spPr>
        <p:txBody>
          <a:bodyPr spcFirstLastPara="1" wrap="square" lIns="0" tIns="0" rIns="0" bIns="0" anchor="t" anchorCtr="0">
            <a:noAutofit/>
          </a:bodyPr>
          <a:lstStyle/>
          <a:p>
            <a:endParaRPr sz="1200">
              <a:solidFill>
                <a:schemeClr val="dk1"/>
              </a:solidFill>
              <a:latin typeface="Calibri"/>
              <a:ea typeface="Calibri"/>
              <a:cs typeface="Calibri"/>
              <a:sym typeface="Calibri"/>
            </a:endParaRPr>
          </a:p>
        </p:txBody>
      </p:sp>
      <p:pic>
        <p:nvPicPr>
          <p:cNvPr id="102" name="Google Shape;102;gf0e12167c2_0_146"/>
          <p:cNvPicPr preferRelativeResize="0"/>
          <p:nvPr/>
        </p:nvPicPr>
        <p:blipFill rotWithShape="1">
          <a:blip r:embed="rId3">
            <a:alphaModFix/>
          </a:blip>
          <a:srcRect/>
          <a:stretch/>
        </p:blipFill>
        <p:spPr>
          <a:xfrm>
            <a:off x="7339583" y="130392"/>
            <a:ext cx="4852416" cy="4941824"/>
          </a:xfrm>
          <a:prstGeom prst="rect">
            <a:avLst/>
          </a:prstGeom>
          <a:noFill/>
          <a:ln>
            <a:noFill/>
          </a:ln>
        </p:spPr>
      </p:pic>
      <p:grpSp>
        <p:nvGrpSpPr>
          <p:cNvPr id="103" name="Google Shape;103;gf0e12167c2_0_146"/>
          <p:cNvGrpSpPr/>
          <p:nvPr/>
        </p:nvGrpSpPr>
        <p:grpSpPr>
          <a:xfrm>
            <a:off x="0" y="0"/>
            <a:ext cx="5496560" cy="3923792"/>
            <a:chOff x="0" y="0"/>
            <a:chExt cx="8244840" cy="5885688"/>
          </a:xfrm>
        </p:grpSpPr>
        <p:pic>
          <p:nvPicPr>
            <p:cNvPr id="104" name="Google Shape;104;gf0e12167c2_0_146"/>
            <p:cNvPicPr preferRelativeResize="0"/>
            <p:nvPr/>
          </p:nvPicPr>
          <p:blipFill rotWithShape="1">
            <a:blip r:embed="rId4">
              <a:alphaModFix/>
            </a:blip>
            <a:srcRect/>
            <a:stretch/>
          </p:blipFill>
          <p:spPr>
            <a:xfrm>
              <a:off x="0" y="0"/>
              <a:ext cx="8244840" cy="5885688"/>
            </a:xfrm>
            <a:prstGeom prst="rect">
              <a:avLst/>
            </a:prstGeom>
            <a:noFill/>
            <a:ln>
              <a:noFill/>
            </a:ln>
          </p:spPr>
        </p:pic>
        <p:pic>
          <p:nvPicPr>
            <p:cNvPr id="105" name="Google Shape;105;gf0e12167c2_0_146"/>
            <p:cNvPicPr preferRelativeResize="0"/>
            <p:nvPr/>
          </p:nvPicPr>
          <p:blipFill rotWithShape="1">
            <a:blip r:embed="rId5">
              <a:alphaModFix/>
            </a:blip>
            <a:srcRect/>
            <a:stretch/>
          </p:blipFill>
          <p:spPr>
            <a:xfrm>
              <a:off x="304800" y="309288"/>
              <a:ext cx="3535414" cy="1192842"/>
            </a:xfrm>
            <a:prstGeom prst="rect">
              <a:avLst/>
            </a:prstGeom>
            <a:noFill/>
            <a:ln>
              <a:noFill/>
            </a:ln>
          </p:spPr>
        </p:pic>
      </p:grpSp>
      <p:pic>
        <p:nvPicPr>
          <p:cNvPr id="106" name="Google Shape;106;gf0e12167c2_0_146" descr="A drawing of a cat&#10;&#10;Description automatically generated with low confidence"/>
          <p:cNvPicPr preferRelativeResize="0"/>
          <p:nvPr/>
        </p:nvPicPr>
        <p:blipFill rotWithShape="1">
          <a:blip r:embed="rId6">
            <a:alphaModFix/>
          </a:blip>
          <a:srcRect/>
          <a:stretch/>
        </p:blipFill>
        <p:spPr>
          <a:xfrm>
            <a:off x="7461507" y="3197294"/>
            <a:ext cx="1749433" cy="1681625"/>
          </a:xfrm>
          <a:prstGeom prst="rect">
            <a:avLst/>
          </a:prstGeom>
          <a:noFill/>
          <a:ln>
            <a:noFill/>
          </a:ln>
        </p:spPr>
      </p:pic>
      <p:sp>
        <p:nvSpPr>
          <p:cNvPr id="107" name="Google Shape;107;gf0e12167c2_0_146"/>
          <p:cNvSpPr txBox="1"/>
          <p:nvPr/>
        </p:nvSpPr>
        <p:spPr>
          <a:xfrm>
            <a:off x="7825383" y="367301"/>
            <a:ext cx="4088400" cy="3139295"/>
          </a:xfrm>
          <a:prstGeom prst="rect">
            <a:avLst/>
          </a:prstGeom>
          <a:noFill/>
          <a:ln>
            <a:noFill/>
          </a:ln>
        </p:spPr>
        <p:txBody>
          <a:bodyPr spcFirstLastPara="1" wrap="square" lIns="60950" tIns="30467" rIns="60950" bIns="30467" anchor="t" anchorCtr="0">
            <a:spAutoFit/>
          </a:bodyPr>
          <a:lstStyle/>
          <a:p>
            <a:pPr>
              <a:buClr>
                <a:schemeClr val="dk1"/>
              </a:buClr>
              <a:buSzPts val="1100"/>
            </a:pPr>
            <a:r>
              <a:rPr lang="en-GB" sz="2000">
                <a:solidFill>
                  <a:schemeClr val="dk1"/>
                </a:solidFill>
                <a:latin typeface="Montserrat"/>
                <a:ea typeface="Montserrat"/>
                <a:cs typeface="Montserrat"/>
                <a:sym typeface="Montserrat"/>
              </a:rPr>
              <a:t>“Töökeskkonnaspetsialistide vaatenurgast peaks tulevikus olema loodud vaimse tervise esmaabi andjate süsteem, mille järgi võiks näiteks igas töökohas olla vähemalt üks koolitatud inimene, kes suudab sarnaselt füüsilise esmaabiga pakkuda vaimse tervise esmaabi töökollektiivis.”</a:t>
            </a:r>
            <a:endParaRPr sz="2000">
              <a:solidFill>
                <a:schemeClr val="dk1"/>
              </a:solidFill>
              <a:latin typeface="Calibri"/>
              <a:ea typeface="Calibri"/>
              <a:cs typeface="Calibri"/>
              <a:sym typeface="Calibri"/>
            </a:endParaRPr>
          </a:p>
        </p:txBody>
      </p:sp>
      <p:pic>
        <p:nvPicPr>
          <p:cNvPr id="108" name="Google Shape;108;gf0e12167c2_0_146"/>
          <p:cNvPicPr preferRelativeResize="0"/>
          <p:nvPr/>
        </p:nvPicPr>
        <p:blipFill rotWithShape="1">
          <a:blip r:embed="rId7">
            <a:alphaModFix/>
          </a:blip>
          <a:srcRect l="5790" r="-5790"/>
          <a:stretch/>
        </p:blipFill>
        <p:spPr>
          <a:xfrm>
            <a:off x="0" y="1977267"/>
            <a:ext cx="7551834" cy="4803817"/>
          </a:xfrm>
          <a:prstGeom prst="rect">
            <a:avLst/>
          </a:prstGeom>
          <a:noFill/>
          <a:ln>
            <a:noFill/>
          </a:ln>
        </p:spPr>
      </p:pic>
      <p:sp>
        <p:nvSpPr>
          <p:cNvPr id="109" name="Google Shape;109;gf0e12167c2_0_146"/>
          <p:cNvSpPr txBox="1"/>
          <p:nvPr/>
        </p:nvSpPr>
        <p:spPr>
          <a:xfrm>
            <a:off x="8103800" y="5393567"/>
            <a:ext cx="2769600" cy="307756"/>
          </a:xfrm>
          <a:prstGeom prst="rect">
            <a:avLst/>
          </a:prstGeom>
          <a:noFill/>
          <a:ln>
            <a:noFill/>
          </a:ln>
        </p:spPr>
        <p:txBody>
          <a:bodyPr spcFirstLastPara="1" wrap="square" lIns="60950" tIns="60950" rIns="60950" bIns="60950" anchor="t" anchorCtr="0">
            <a:spAutoFit/>
          </a:bodyPr>
          <a:lstStyle/>
          <a:p>
            <a:endParaRPr sz="1200">
              <a:latin typeface="Calibri"/>
              <a:ea typeface="Calibri"/>
              <a:cs typeface="Calibri"/>
              <a:sym typeface="Calibri"/>
            </a:endParaRPr>
          </a:p>
        </p:txBody>
      </p:sp>
      <p:sp>
        <p:nvSpPr>
          <p:cNvPr id="110" name="Google Shape;110;gf0e12167c2_0_146"/>
          <p:cNvSpPr txBox="1"/>
          <p:nvPr/>
        </p:nvSpPr>
        <p:spPr>
          <a:xfrm>
            <a:off x="7854683" y="5129800"/>
            <a:ext cx="3018800" cy="533331"/>
          </a:xfrm>
          <a:prstGeom prst="rect">
            <a:avLst/>
          </a:prstGeom>
          <a:noFill/>
          <a:ln>
            <a:noFill/>
          </a:ln>
        </p:spPr>
        <p:txBody>
          <a:bodyPr spcFirstLastPara="1" wrap="square" lIns="60950" tIns="60950" rIns="60950" bIns="60950" anchor="t" anchorCtr="0">
            <a:spAutoFit/>
          </a:bodyPr>
          <a:lstStyle/>
          <a:p>
            <a:pPr>
              <a:buClr>
                <a:schemeClr val="dk1"/>
              </a:buClr>
              <a:buSzPts val="1100"/>
            </a:pPr>
            <a:r>
              <a:rPr lang="en-GB" sz="1333" i="1">
                <a:solidFill>
                  <a:schemeClr val="dk1"/>
                </a:solidFill>
                <a:latin typeface="Montserrat"/>
                <a:ea typeface="Montserrat"/>
                <a:cs typeface="Montserrat"/>
                <a:sym typeface="Montserrat"/>
              </a:rPr>
              <a:t>Vaimse tervise roheline raamat, Sotsiaalministeerium, 2020</a:t>
            </a:r>
            <a:endParaRPr sz="1200">
              <a:latin typeface="Calibri"/>
              <a:ea typeface="Calibri"/>
              <a:cs typeface="Calibri"/>
              <a:sym typeface="Calibri"/>
            </a:endParaRPr>
          </a:p>
        </p:txBody>
      </p:sp>
      <p:pic>
        <p:nvPicPr>
          <p:cNvPr id="111" name="Google Shape;111;gf0e12167c2_0_146"/>
          <p:cNvPicPr preferRelativeResize="0"/>
          <p:nvPr/>
        </p:nvPicPr>
        <p:blipFill rotWithShape="1">
          <a:blip r:embed="rId8">
            <a:alphaModFix/>
          </a:blip>
          <a:srcRect/>
          <a:stretch/>
        </p:blipFill>
        <p:spPr>
          <a:xfrm>
            <a:off x="4886529" y="3507303"/>
            <a:ext cx="2044760" cy="204476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gf0e12167c2_0_286"/>
          <p:cNvSpPr/>
          <p:nvPr/>
        </p:nvSpPr>
        <p:spPr>
          <a:xfrm>
            <a:off x="-146533" y="0"/>
            <a:ext cx="12344400" cy="6858000"/>
          </a:xfrm>
          <a:custGeom>
            <a:avLst/>
            <a:gdLst/>
            <a:ahLst/>
            <a:cxnLst/>
            <a:rect l="l" t="t" r="r" b="b"/>
            <a:pathLst>
              <a:path w="18288000" h="10287000" extrusionOk="0">
                <a:moveTo>
                  <a:pt x="18288000" y="0"/>
                </a:moveTo>
                <a:lnTo>
                  <a:pt x="0" y="0"/>
                </a:lnTo>
                <a:lnTo>
                  <a:pt x="0" y="10286999"/>
                </a:lnTo>
                <a:lnTo>
                  <a:pt x="18288000" y="10286999"/>
                </a:lnTo>
                <a:lnTo>
                  <a:pt x="18288000" y="0"/>
                </a:lnTo>
                <a:close/>
              </a:path>
            </a:pathLst>
          </a:custGeom>
          <a:solidFill>
            <a:srgbClr val="F1FCF4"/>
          </a:solidFill>
          <a:ln>
            <a:noFill/>
          </a:ln>
        </p:spPr>
        <p:txBody>
          <a:bodyPr spcFirstLastPara="1" wrap="square" lIns="0" tIns="0" rIns="0" bIns="0" anchor="t" anchorCtr="0">
            <a:noAutofit/>
          </a:bodyPr>
          <a:lstStyle/>
          <a:p>
            <a:endParaRPr sz="1200">
              <a:solidFill>
                <a:schemeClr val="dk1"/>
              </a:solidFill>
              <a:latin typeface="Calibri"/>
              <a:ea typeface="Calibri"/>
              <a:cs typeface="Calibri"/>
              <a:sym typeface="Calibri"/>
            </a:endParaRPr>
          </a:p>
        </p:txBody>
      </p:sp>
      <p:pic>
        <p:nvPicPr>
          <p:cNvPr id="117" name="Google Shape;117;gf0e12167c2_0_286" descr="Shape&#10;&#10;Description automatically generated with low confidence"/>
          <p:cNvPicPr preferRelativeResize="0"/>
          <p:nvPr/>
        </p:nvPicPr>
        <p:blipFill rotWithShape="1">
          <a:blip r:embed="rId3">
            <a:alphaModFix/>
          </a:blip>
          <a:srcRect/>
          <a:stretch/>
        </p:blipFill>
        <p:spPr>
          <a:xfrm>
            <a:off x="0" y="1912234"/>
            <a:ext cx="1993965" cy="1816917"/>
          </a:xfrm>
          <a:prstGeom prst="rect">
            <a:avLst/>
          </a:prstGeom>
          <a:noFill/>
          <a:ln>
            <a:noFill/>
          </a:ln>
        </p:spPr>
      </p:pic>
      <p:pic>
        <p:nvPicPr>
          <p:cNvPr id="118" name="Google Shape;118;gf0e12167c2_0_286" descr="A picture containing text, blackboard&#10;&#10;Description automatically generated"/>
          <p:cNvPicPr preferRelativeResize="0"/>
          <p:nvPr/>
        </p:nvPicPr>
        <p:blipFill rotWithShape="1">
          <a:blip r:embed="rId4">
            <a:alphaModFix/>
          </a:blip>
          <a:srcRect/>
          <a:stretch/>
        </p:blipFill>
        <p:spPr>
          <a:xfrm>
            <a:off x="6822817" y="2034359"/>
            <a:ext cx="5098197" cy="1816911"/>
          </a:xfrm>
          <a:prstGeom prst="rect">
            <a:avLst/>
          </a:prstGeom>
          <a:noFill/>
          <a:ln>
            <a:noFill/>
          </a:ln>
        </p:spPr>
      </p:pic>
      <p:pic>
        <p:nvPicPr>
          <p:cNvPr id="119" name="Google Shape;119;gf0e12167c2_0_286" descr="Shape&#10;&#10;Description automatically generated with medium confidence"/>
          <p:cNvPicPr preferRelativeResize="0"/>
          <p:nvPr/>
        </p:nvPicPr>
        <p:blipFill rotWithShape="1">
          <a:blip r:embed="rId5">
            <a:alphaModFix/>
          </a:blip>
          <a:srcRect/>
          <a:stretch/>
        </p:blipFill>
        <p:spPr>
          <a:xfrm>
            <a:off x="0" y="0"/>
            <a:ext cx="1318083" cy="1627500"/>
          </a:xfrm>
          <a:prstGeom prst="rect">
            <a:avLst/>
          </a:prstGeom>
          <a:noFill/>
          <a:ln>
            <a:noFill/>
          </a:ln>
        </p:spPr>
      </p:pic>
      <p:sp>
        <p:nvSpPr>
          <p:cNvPr id="120" name="Google Shape;120;gf0e12167c2_0_286"/>
          <p:cNvSpPr txBox="1"/>
          <p:nvPr/>
        </p:nvSpPr>
        <p:spPr>
          <a:xfrm>
            <a:off x="1700083" y="484534"/>
            <a:ext cx="8968200" cy="441191"/>
          </a:xfrm>
          <a:prstGeom prst="rect">
            <a:avLst/>
          </a:prstGeom>
          <a:noFill/>
          <a:ln>
            <a:noFill/>
          </a:ln>
        </p:spPr>
        <p:txBody>
          <a:bodyPr spcFirstLastPara="1" wrap="square" lIns="60950" tIns="60950" rIns="60950" bIns="60950" anchor="t" anchorCtr="0">
            <a:spAutoFit/>
          </a:bodyPr>
          <a:lstStyle/>
          <a:p>
            <a:r>
              <a:rPr lang="en-GB" sz="2067">
                <a:latin typeface="Montserrat"/>
                <a:ea typeface="Montserrat"/>
                <a:cs typeface="Montserrat"/>
                <a:sym typeface="Montserrat"/>
              </a:rPr>
              <a:t>Eesmärk: 1% Eesti inimestest on VTEA andjad 2022 lõpuks</a:t>
            </a:r>
            <a:endParaRPr sz="2067">
              <a:latin typeface="Montserrat"/>
              <a:ea typeface="Montserrat"/>
              <a:cs typeface="Montserrat"/>
              <a:sym typeface="Montserrat"/>
            </a:endParaRPr>
          </a:p>
        </p:txBody>
      </p:sp>
      <p:sp>
        <p:nvSpPr>
          <p:cNvPr id="121" name="Google Shape;121;gf0e12167c2_0_286"/>
          <p:cNvSpPr txBox="1"/>
          <p:nvPr/>
        </p:nvSpPr>
        <p:spPr>
          <a:xfrm>
            <a:off x="1993967" y="2711917"/>
            <a:ext cx="5611600" cy="800199"/>
          </a:xfrm>
          <a:prstGeom prst="rect">
            <a:avLst/>
          </a:prstGeom>
          <a:noFill/>
          <a:ln>
            <a:noFill/>
          </a:ln>
        </p:spPr>
        <p:txBody>
          <a:bodyPr spcFirstLastPara="1" wrap="square" lIns="60950" tIns="60950" rIns="60950" bIns="60950" anchor="t" anchorCtr="0">
            <a:spAutoFit/>
          </a:bodyPr>
          <a:lstStyle/>
          <a:p>
            <a:r>
              <a:rPr lang="en-GB" sz="2200">
                <a:latin typeface="Montserrat"/>
                <a:ea typeface="Montserrat"/>
                <a:cs typeface="Montserrat"/>
                <a:sym typeface="Montserrat"/>
              </a:rPr>
              <a:t>September 2021 on koolituse läbinud </a:t>
            </a:r>
            <a:endParaRPr sz="2200">
              <a:latin typeface="Montserrat"/>
              <a:ea typeface="Montserrat"/>
              <a:cs typeface="Montserrat"/>
              <a:sym typeface="Montserrat"/>
            </a:endParaRPr>
          </a:p>
          <a:p>
            <a:r>
              <a:rPr lang="en-GB" sz="2200">
                <a:latin typeface="Montserrat"/>
                <a:ea typeface="Montserrat"/>
                <a:cs typeface="Montserrat"/>
                <a:sym typeface="Montserrat"/>
              </a:rPr>
              <a:t>ca 3000 inimest</a:t>
            </a:r>
            <a:endParaRPr sz="2200">
              <a:latin typeface="Montserrat"/>
              <a:ea typeface="Montserrat"/>
              <a:cs typeface="Montserrat"/>
              <a:sym typeface="Montserrat"/>
            </a:endParaRPr>
          </a:p>
        </p:txBody>
      </p:sp>
      <p:sp>
        <p:nvSpPr>
          <p:cNvPr id="122" name="Google Shape;122;gf0e12167c2_0_286"/>
          <p:cNvSpPr txBox="1"/>
          <p:nvPr/>
        </p:nvSpPr>
        <p:spPr>
          <a:xfrm>
            <a:off x="5847117" y="4543650"/>
            <a:ext cx="6227800" cy="1477307"/>
          </a:xfrm>
          <a:prstGeom prst="rect">
            <a:avLst/>
          </a:prstGeom>
          <a:noFill/>
          <a:ln>
            <a:noFill/>
          </a:ln>
        </p:spPr>
        <p:txBody>
          <a:bodyPr spcFirstLastPara="1" wrap="square" lIns="60950" tIns="60950" rIns="60950" bIns="60950" anchor="t" anchorCtr="0">
            <a:spAutoFit/>
          </a:bodyPr>
          <a:lstStyle/>
          <a:p>
            <a:pPr algn="ctr"/>
            <a:r>
              <a:rPr lang="en-GB" sz="2200">
                <a:latin typeface="Montserrat"/>
                <a:ea typeface="Montserrat"/>
                <a:cs typeface="Montserrat"/>
                <a:sym typeface="Montserrat"/>
              </a:rPr>
              <a:t>Tulekul: </a:t>
            </a:r>
            <a:endParaRPr sz="2200">
              <a:latin typeface="Montserrat"/>
              <a:ea typeface="Montserrat"/>
              <a:cs typeface="Montserrat"/>
              <a:sym typeface="Montserrat"/>
            </a:endParaRPr>
          </a:p>
          <a:p>
            <a:pPr algn="ctr"/>
            <a:r>
              <a:rPr lang="en-GB" sz="2200">
                <a:latin typeface="Montserrat"/>
                <a:ea typeface="Montserrat"/>
                <a:cs typeface="Montserrat"/>
                <a:sym typeface="Montserrat"/>
              </a:rPr>
              <a:t>VTEA veebikursus</a:t>
            </a:r>
            <a:endParaRPr sz="2200">
              <a:latin typeface="Montserrat"/>
              <a:ea typeface="Montserrat"/>
              <a:cs typeface="Montserrat"/>
              <a:sym typeface="Montserrat"/>
            </a:endParaRPr>
          </a:p>
          <a:p>
            <a:pPr algn="ctr"/>
            <a:r>
              <a:rPr lang="en-GB" sz="2200">
                <a:latin typeface="Montserrat"/>
                <a:ea typeface="Montserrat"/>
                <a:cs typeface="Montserrat"/>
                <a:sym typeface="Montserrat"/>
              </a:rPr>
              <a:t>VTEA võrgustikud ja veebikogukond</a:t>
            </a:r>
            <a:endParaRPr sz="2200">
              <a:latin typeface="Montserrat"/>
              <a:ea typeface="Montserrat"/>
              <a:cs typeface="Montserrat"/>
              <a:sym typeface="Montserrat"/>
            </a:endParaRPr>
          </a:p>
          <a:p>
            <a:pPr algn="ctr"/>
            <a:r>
              <a:rPr lang="en-GB" sz="2200">
                <a:latin typeface="Montserrat"/>
                <a:ea typeface="Montserrat"/>
                <a:cs typeface="Montserrat"/>
                <a:sym typeface="Montserrat"/>
              </a:rPr>
              <a:t>VTEA formaat noortele</a:t>
            </a:r>
            <a:endParaRPr sz="2200">
              <a:latin typeface="Montserrat"/>
              <a:ea typeface="Montserrat"/>
              <a:cs typeface="Montserrat"/>
              <a:sym typeface="Montserrat"/>
            </a:endParaRPr>
          </a:p>
        </p:txBody>
      </p:sp>
      <p:pic>
        <p:nvPicPr>
          <p:cNvPr id="123" name="Google Shape;123;gf0e12167c2_0_286" descr="A picture containing text&#10;&#10;Description automatically generated"/>
          <p:cNvPicPr preferRelativeResize="0"/>
          <p:nvPr/>
        </p:nvPicPr>
        <p:blipFill rotWithShape="1">
          <a:blip r:embed="rId6">
            <a:alphaModFix/>
          </a:blip>
          <a:srcRect/>
          <a:stretch/>
        </p:blipFill>
        <p:spPr>
          <a:xfrm>
            <a:off x="8" y="4715650"/>
            <a:ext cx="2278865" cy="196959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grpSp>
        <p:nvGrpSpPr>
          <p:cNvPr id="128" name="Google Shape;128;gc21f9b3230_0_661"/>
          <p:cNvGrpSpPr/>
          <p:nvPr/>
        </p:nvGrpSpPr>
        <p:grpSpPr>
          <a:xfrm>
            <a:off x="1" y="2033"/>
            <a:ext cx="5496560" cy="3923792"/>
            <a:chOff x="0" y="0"/>
            <a:chExt cx="8244840" cy="5885688"/>
          </a:xfrm>
        </p:grpSpPr>
        <p:pic>
          <p:nvPicPr>
            <p:cNvPr id="129" name="Google Shape;129;gc21f9b3230_0_661"/>
            <p:cNvPicPr preferRelativeResize="0"/>
            <p:nvPr/>
          </p:nvPicPr>
          <p:blipFill rotWithShape="1">
            <a:blip r:embed="rId3">
              <a:alphaModFix/>
            </a:blip>
            <a:srcRect/>
            <a:stretch/>
          </p:blipFill>
          <p:spPr>
            <a:xfrm>
              <a:off x="0" y="0"/>
              <a:ext cx="8244840" cy="5885688"/>
            </a:xfrm>
            <a:prstGeom prst="rect">
              <a:avLst/>
            </a:prstGeom>
            <a:noFill/>
            <a:ln>
              <a:noFill/>
            </a:ln>
          </p:spPr>
        </p:pic>
        <p:pic>
          <p:nvPicPr>
            <p:cNvPr id="130" name="Google Shape;130;gc21f9b3230_0_661"/>
            <p:cNvPicPr preferRelativeResize="0"/>
            <p:nvPr/>
          </p:nvPicPr>
          <p:blipFill rotWithShape="1">
            <a:blip r:embed="rId4">
              <a:alphaModFix/>
            </a:blip>
            <a:srcRect/>
            <a:stretch/>
          </p:blipFill>
          <p:spPr>
            <a:xfrm>
              <a:off x="304800" y="309288"/>
              <a:ext cx="3535414" cy="1192842"/>
            </a:xfrm>
            <a:prstGeom prst="rect">
              <a:avLst/>
            </a:prstGeom>
            <a:noFill/>
            <a:ln>
              <a:noFill/>
            </a:ln>
          </p:spPr>
        </p:pic>
      </p:grpSp>
      <p:sp>
        <p:nvSpPr>
          <p:cNvPr id="131" name="Google Shape;131;gc21f9b3230_0_661"/>
          <p:cNvSpPr txBox="1"/>
          <p:nvPr/>
        </p:nvSpPr>
        <p:spPr>
          <a:xfrm>
            <a:off x="523141" y="2356164"/>
            <a:ext cx="3910400" cy="2318814"/>
          </a:xfrm>
          <a:prstGeom prst="rect">
            <a:avLst/>
          </a:prstGeom>
          <a:noFill/>
          <a:ln>
            <a:noFill/>
          </a:ln>
        </p:spPr>
        <p:txBody>
          <a:bodyPr spcFirstLastPara="1" wrap="square" lIns="60950" tIns="30467" rIns="60950" bIns="30467" anchor="t" anchorCtr="0">
            <a:spAutoFit/>
          </a:bodyPr>
          <a:lstStyle/>
          <a:p>
            <a:pPr algn="r">
              <a:buClr>
                <a:srgbClr val="000000"/>
              </a:buClr>
              <a:buSzPts val="5500"/>
            </a:pPr>
            <a:r>
              <a:rPr lang="en-GB" sz="3667">
                <a:solidFill>
                  <a:srgbClr val="3F3F3F"/>
                </a:solidFill>
                <a:latin typeface="Montserrat"/>
                <a:ea typeface="Montserrat"/>
                <a:cs typeface="Montserrat"/>
                <a:sym typeface="Montserrat"/>
              </a:rPr>
              <a:t>VAIMSE TERVISE ESMAABI: EESMÄRGID</a:t>
            </a:r>
            <a:endParaRPr sz="933">
              <a:solidFill>
                <a:srgbClr val="3F3F3F"/>
              </a:solidFill>
              <a:latin typeface="Arial"/>
              <a:ea typeface="Arial"/>
              <a:cs typeface="Arial"/>
              <a:sym typeface="Arial"/>
            </a:endParaRPr>
          </a:p>
        </p:txBody>
      </p:sp>
      <p:pic>
        <p:nvPicPr>
          <p:cNvPr id="132" name="Google Shape;132;gc21f9b3230_0_661"/>
          <p:cNvPicPr preferRelativeResize="0"/>
          <p:nvPr/>
        </p:nvPicPr>
        <p:blipFill rotWithShape="1">
          <a:blip r:embed="rId5">
            <a:alphaModFix/>
          </a:blip>
          <a:srcRect/>
          <a:stretch/>
        </p:blipFill>
        <p:spPr>
          <a:xfrm>
            <a:off x="5496561" y="1191926"/>
            <a:ext cx="5496560" cy="1105389"/>
          </a:xfrm>
          <a:prstGeom prst="rect">
            <a:avLst/>
          </a:prstGeom>
          <a:noFill/>
          <a:ln>
            <a:noFill/>
          </a:ln>
        </p:spPr>
      </p:pic>
      <p:sp>
        <p:nvSpPr>
          <p:cNvPr id="133" name="Google Shape;133;gc21f9b3230_0_661"/>
          <p:cNvSpPr txBox="1"/>
          <p:nvPr/>
        </p:nvSpPr>
        <p:spPr>
          <a:xfrm>
            <a:off x="6101083" y="1406018"/>
            <a:ext cx="3871000" cy="677082"/>
          </a:xfrm>
          <a:prstGeom prst="rect">
            <a:avLst/>
          </a:prstGeom>
          <a:noFill/>
          <a:ln>
            <a:noFill/>
          </a:ln>
        </p:spPr>
        <p:txBody>
          <a:bodyPr spcFirstLastPara="1" wrap="square" lIns="60950" tIns="30467" rIns="60950" bIns="30467" anchor="t" anchorCtr="0">
            <a:spAutoFit/>
          </a:bodyPr>
          <a:lstStyle/>
          <a:p>
            <a:pPr marL="304815" indent="-279414" algn="ctr">
              <a:buClr>
                <a:srgbClr val="3F3F3F"/>
              </a:buClr>
              <a:buSzPts val="3000"/>
              <a:buFont typeface="Montserrat"/>
              <a:buAutoNum type="arabicPeriod"/>
            </a:pPr>
            <a:r>
              <a:rPr lang="en-GB" sz="2000">
                <a:solidFill>
                  <a:srgbClr val="3F3F3F"/>
                </a:solidFill>
                <a:latin typeface="Montserrat"/>
                <a:ea typeface="Montserrat"/>
                <a:cs typeface="Montserrat"/>
                <a:sym typeface="Montserrat"/>
              </a:rPr>
              <a:t>Ohuolukorras elu hoidmine</a:t>
            </a:r>
            <a:endParaRPr sz="2000">
              <a:solidFill>
                <a:srgbClr val="3F3F3F"/>
              </a:solidFill>
              <a:latin typeface="Montserrat"/>
              <a:ea typeface="Montserrat"/>
              <a:cs typeface="Montserrat"/>
              <a:sym typeface="Montserrat"/>
            </a:endParaRPr>
          </a:p>
        </p:txBody>
      </p:sp>
      <p:pic>
        <p:nvPicPr>
          <p:cNvPr id="134" name="Google Shape;134;gc21f9b3230_0_661"/>
          <p:cNvPicPr preferRelativeResize="0"/>
          <p:nvPr/>
        </p:nvPicPr>
        <p:blipFill rotWithShape="1">
          <a:blip r:embed="rId5">
            <a:alphaModFix/>
          </a:blip>
          <a:srcRect/>
          <a:stretch/>
        </p:blipFill>
        <p:spPr>
          <a:xfrm>
            <a:off x="5471751" y="2160581"/>
            <a:ext cx="5496560" cy="1105389"/>
          </a:xfrm>
          <a:prstGeom prst="rect">
            <a:avLst/>
          </a:prstGeom>
          <a:noFill/>
          <a:ln>
            <a:noFill/>
          </a:ln>
        </p:spPr>
      </p:pic>
      <p:sp>
        <p:nvSpPr>
          <p:cNvPr id="135" name="Google Shape;135;gc21f9b3230_0_661"/>
          <p:cNvSpPr txBox="1"/>
          <p:nvPr/>
        </p:nvSpPr>
        <p:spPr>
          <a:xfrm>
            <a:off x="6101086" y="2386766"/>
            <a:ext cx="3871000" cy="677082"/>
          </a:xfrm>
          <a:prstGeom prst="rect">
            <a:avLst/>
          </a:prstGeom>
          <a:noFill/>
          <a:ln>
            <a:noFill/>
          </a:ln>
        </p:spPr>
        <p:txBody>
          <a:bodyPr spcFirstLastPara="1" wrap="square" lIns="60950" tIns="30467" rIns="60950" bIns="30467" anchor="t" anchorCtr="0">
            <a:spAutoFit/>
          </a:bodyPr>
          <a:lstStyle/>
          <a:p>
            <a:pPr algn="ctr">
              <a:buClr>
                <a:srgbClr val="000000"/>
              </a:buClr>
              <a:buSzPts val="3000"/>
            </a:pPr>
            <a:r>
              <a:rPr lang="en-GB" sz="2000">
                <a:solidFill>
                  <a:srgbClr val="3F3F3F"/>
                </a:solidFill>
                <a:latin typeface="Montserrat"/>
                <a:ea typeface="Montserrat"/>
                <a:cs typeface="Montserrat"/>
                <a:sym typeface="Montserrat"/>
              </a:rPr>
              <a:t>2. Häirete süvenemise ennetamine</a:t>
            </a:r>
            <a:endParaRPr sz="2000">
              <a:solidFill>
                <a:srgbClr val="3F3F3F"/>
              </a:solidFill>
              <a:latin typeface="Montserrat"/>
              <a:ea typeface="Montserrat"/>
              <a:cs typeface="Montserrat"/>
              <a:sym typeface="Montserrat"/>
            </a:endParaRPr>
          </a:p>
        </p:txBody>
      </p:sp>
      <p:pic>
        <p:nvPicPr>
          <p:cNvPr id="136" name="Google Shape;136;gc21f9b3230_0_661"/>
          <p:cNvPicPr preferRelativeResize="0"/>
          <p:nvPr/>
        </p:nvPicPr>
        <p:blipFill rotWithShape="1">
          <a:blip r:embed="rId5">
            <a:alphaModFix/>
          </a:blip>
          <a:srcRect/>
          <a:stretch/>
        </p:blipFill>
        <p:spPr>
          <a:xfrm>
            <a:off x="5484156" y="3153422"/>
            <a:ext cx="5496560" cy="1105389"/>
          </a:xfrm>
          <a:prstGeom prst="rect">
            <a:avLst/>
          </a:prstGeom>
          <a:noFill/>
          <a:ln>
            <a:noFill/>
          </a:ln>
        </p:spPr>
      </p:pic>
      <p:sp>
        <p:nvSpPr>
          <p:cNvPr id="137" name="Google Shape;137;gc21f9b3230_0_661"/>
          <p:cNvSpPr txBox="1"/>
          <p:nvPr/>
        </p:nvSpPr>
        <p:spPr>
          <a:xfrm>
            <a:off x="5384797" y="3483179"/>
            <a:ext cx="5303600" cy="369306"/>
          </a:xfrm>
          <a:prstGeom prst="rect">
            <a:avLst/>
          </a:prstGeom>
          <a:noFill/>
          <a:ln>
            <a:noFill/>
          </a:ln>
        </p:spPr>
        <p:txBody>
          <a:bodyPr spcFirstLastPara="1" wrap="square" lIns="60950" tIns="30467" rIns="60950" bIns="30467" anchor="t" anchorCtr="0">
            <a:spAutoFit/>
          </a:bodyPr>
          <a:lstStyle/>
          <a:p>
            <a:pPr algn="ctr">
              <a:buClr>
                <a:srgbClr val="000000"/>
              </a:buClr>
              <a:buSzPts val="3000"/>
            </a:pPr>
            <a:r>
              <a:rPr lang="en-GB" sz="2000">
                <a:solidFill>
                  <a:srgbClr val="3F3F3F"/>
                </a:solidFill>
                <a:latin typeface="Montserrat"/>
                <a:ea typeface="Montserrat"/>
                <a:cs typeface="Montserrat"/>
                <a:sym typeface="Montserrat"/>
              </a:rPr>
              <a:t>3. Taastumise soodustamine</a:t>
            </a:r>
            <a:endParaRPr sz="2000">
              <a:solidFill>
                <a:srgbClr val="3F3F3F"/>
              </a:solidFill>
              <a:latin typeface="Montserrat"/>
              <a:ea typeface="Montserrat"/>
              <a:cs typeface="Montserrat"/>
              <a:sym typeface="Montserrat"/>
            </a:endParaRPr>
          </a:p>
        </p:txBody>
      </p:sp>
      <p:pic>
        <p:nvPicPr>
          <p:cNvPr id="138" name="Google Shape;138;gc21f9b3230_0_661"/>
          <p:cNvPicPr preferRelativeResize="0"/>
          <p:nvPr/>
        </p:nvPicPr>
        <p:blipFill rotWithShape="1">
          <a:blip r:embed="rId5">
            <a:alphaModFix/>
          </a:blip>
          <a:srcRect/>
          <a:stretch/>
        </p:blipFill>
        <p:spPr>
          <a:xfrm>
            <a:off x="5484151" y="4124428"/>
            <a:ext cx="5496567" cy="1541650"/>
          </a:xfrm>
          <a:prstGeom prst="rect">
            <a:avLst/>
          </a:prstGeom>
          <a:noFill/>
          <a:ln>
            <a:noFill/>
          </a:ln>
        </p:spPr>
      </p:pic>
      <p:sp>
        <p:nvSpPr>
          <p:cNvPr id="139" name="Google Shape;139;gc21f9b3230_0_661"/>
          <p:cNvSpPr txBox="1"/>
          <p:nvPr/>
        </p:nvSpPr>
        <p:spPr>
          <a:xfrm>
            <a:off x="6101078" y="4471078"/>
            <a:ext cx="3871000" cy="984859"/>
          </a:xfrm>
          <a:prstGeom prst="rect">
            <a:avLst/>
          </a:prstGeom>
          <a:noFill/>
          <a:ln>
            <a:noFill/>
          </a:ln>
        </p:spPr>
        <p:txBody>
          <a:bodyPr spcFirstLastPara="1" wrap="square" lIns="60950" tIns="30467" rIns="60950" bIns="30467" anchor="t" anchorCtr="0">
            <a:spAutoFit/>
          </a:bodyPr>
          <a:lstStyle/>
          <a:p>
            <a:pPr algn="ctr">
              <a:buClr>
                <a:srgbClr val="000000"/>
              </a:buClr>
              <a:buSzPts val="3000"/>
            </a:pPr>
            <a:r>
              <a:rPr lang="en-GB" sz="2000">
                <a:solidFill>
                  <a:srgbClr val="3F3F3F"/>
                </a:solidFill>
                <a:latin typeface="Montserrat"/>
                <a:ea typeface="Montserrat"/>
                <a:cs typeface="Montserrat"/>
                <a:sym typeface="Montserrat"/>
              </a:rPr>
              <a:t>4. Toetuse ja lohutuse pakkumine haigestunud inimesele</a:t>
            </a:r>
            <a:endParaRPr sz="2000">
              <a:solidFill>
                <a:srgbClr val="3F3F3F"/>
              </a:solidFill>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1000"/>
                                        <p:tgtEl>
                                          <p:spTgt spid="1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2"/>
                                        </p:tgtEl>
                                        <p:attrNameLst>
                                          <p:attrName>style.visibility</p:attrName>
                                        </p:attrNameLst>
                                      </p:cBhvr>
                                      <p:to>
                                        <p:strVal val="visible"/>
                                      </p:to>
                                    </p:set>
                                    <p:animEffect transition="in" filter="fade">
                                      <p:cBhvr>
                                        <p:cTn id="12" dur="1000"/>
                                        <p:tgtEl>
                                          <p:spTgt spid="1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3"/>
                                        </p:tgtEl>
                                        <p:attrNameLst>
                                          <p:attrName>style.visibility</p:attrName>
                                        </p:attrNameLst>
                                      </p:cBhvr>
                                      <p:to>
                                        <p:strVal val="visible"/>
                                      </p:to>
                                    </p:set>
                                    <p:animEffect transition="in" filter="fade">
                                      <p:cBhvr>
                                        <p:cTn id="17" dur="1000"/>
                                        <p:tgtEl>
                                          <p:spTgt spid="1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4"/>
                                        </p:tgtEl>
                                        <p:attrNameLst>
                                          <p:attrName>style.visibility</p:attrName>
                                        </p:attrNameLst>
                                      </p:cBhvr>
                                      <p:to>
                                        <p:strVal val="visible"/>
                                      </p:to>
                                    </p:set>
                                    <p:animEffect transition="in" filter="fade">
                                      <p:cBhvr>
                                        <p:cTn id="22" dur="1000"/>
                                        <p:tgtEl>
                                          <p:spTgt spid="1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5"/>
                                        </p:tgtEl>
                                        <p:attrNameLst>
                                          <p:attrName>style.visibility</p:attrName>
                                        </p:attrNameLst>
                                      </p:cBhvr>
                                      <p:to>
                                        <p:strVal val="visible"/>
                                      </p:to>
                                    </p:set>
                                    <p:animEffect transition="in" filter="fade">
                                      <p:cBhvr>
                                        <p:cTn id="27" dur="1000"/>
                                        <p:tgtEl>
                                          <p:spTgt spid="13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6"/>
                                        </p:tgtEl>
                                        <p:attrNameLst>
                                          <p:attrName>style.visibility</p:attrName>
                                        </p:attrNameLst>
                                      </p:cBhvr>
                                      <p:to>
                                        <p:strVal val="visible"/>
                                      </p:to>
                                    </p:set>
                                    <p:animEffect transition="in" filter="fade">
                                      <p:cBhvr>
                                        <p:cTn id="32" dur="1000"/>
                                        <p:tgtEl>
                                          <p:spTgt spid="13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7"/>
                                        </p:tgtEl>
                                        <p:attrNameLst>
                                          <p:attrName>style.visibility</p:attrName>
                                        </p:attrNameLst>
                                      </p:cBhvr>
                                      <p:to>
                                        <p:strVal val="visible"/>
                                      </p:to>
                                    </p:set>
                                    <p:animEffect transition="in" filter="fade">
                                      <p:cBhvr>
                                        <p:cTn id="37" dur="1000"/>
                                        <p:tgtEl>
                                          <p:spTgt spid="13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8"/>
                                        </p:tgtEl>
                                        <p:attrNameLst>
                                          <p:attrName>style.visibility</p:attrName>
                                        </p:attrNameLst>
                                      </p:cBhvr>
                                      <p:to>
                                        <p:strVal val="visible"/>
                                      </p:to>
                                    </p:set>
                                    <p:animEffect transition="in" filter="fade">
                                      <p:cBhvr>
                                        <p:cTn id="42" dur="1000"/>
                                        <p:tgtEl>
                                          <p:spTgt spid="13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9"/>
                                        </p:tgtEl>
                                        <p:attrNameLst>
                                          <p:attrName>style.visibility</p:attrName>
                                        </p:attrNameLst>
                                      </p:cBhvr>
                                      <p:to>
                                        <p:strVal val="visible"/>
                                      </p:to>
                                    </p:set>
                                    <p:animEffect transition="in" filter="fade">
                                      <p:cBhvr>
                                        <p:cTn id="47" dur="100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grpSp>
        <p:nvGrpSpPr>
          <p:cNvPr id="144" name="Google Shape;144;p7"/>
          <p:cNvGrpSpPr/>
          <p:nvPr/>
        </p:nvGrpSpPr>
        <p:grpSpPr>
          <a:xfrm>
            <a:off x="0" y="1"/>
            <a:ext cx="12192000" cy="6855967"/>
            <a:chOff x="0" y="0"/>
            <a:chExt cx="18288000" cy="10283951"/>
          </a:xfrm>
        </p:grpSpPr>
        <p:pic>
          <p:nvPicPr>
            <p:cNvPr id="145" name="Google Shape;145;p7"/>
            <p:cNvPicPr preferRelativeResize="0"/>
            <p:nvPr/>
          </p:nvPicPr>
          <p:blipFill rotWithShape="1">
            <a:blip r:embed="rId3">
              <a:alphaModFix/>
            </a:blip>
            <a:srcRect/>
            <a:stretch/>
          </p:blipFill>
          <p:spPr>
            <a:xfrm>
              <a:off x="13539216" y="6114287"/>
              <a:ext cx="4748784" cy="4169664"/>
            </a:xfrm>
            <a:prstGeom prst="rect">
              <a:avLst/>
            </a:prstGeom>
            <a:noFill/>
            <a:ln>
              <a:noFill/>
            </a:ln>
          </p:spPr>
        </p:pic>
        <p:pic>
          <p:nvPicPr>
            <p:cNvPr id="146" name="Google Shape;146;p7"/>
            <p:cNvPicPr preferRelativeResize="0"/>
            <p:nvPr/>
          </p:nvPicPr>
          <p:blipFill rotWithShape="1">
            <a:blip r:embed="rId4">
              <a:alphaModFix/>
            </a:blip>
            <a:srcRect/>
            <a:stretch/>
          </p:blipFill>
          <p:spPr>
            <a:xfrm>
              <a:off x="0" y="0"/>
              <a:ext cx="8244840" cy="5885688"/>
            </a:xfrm>
            <a:prstGeom prst="rect">
              <a:avLst/>
            </a:prstGeom>
            <a:noFill/>
            <a:ln>
              <a:noFill/>
            </a:ln>
          </p:spPr>
        </p:pic>
        <p:pic>
          <p:nvPicPr>
            <p:cNvPr id="147" name="Google Shape;147;p7"/>
            <p:cNvPicPr preferRelativeResize="0"/>
            <p:nvPr/>
          </p:nvPicPr>
          <p:blipFill rotWithShape="1">
            <a:blip r:embed="rId5">
              <a:alphaModFix/>
            </a:blip>
            <a:srcRect/>
            <a:stretch/>
          </p:blipFill>
          <p:spPr>
            <a:xfrm>
              <a:off x="304800" y="309288"/>
              <a:ext cx="3535414" cy="1192842"/>
            </a:xfrm>
            <a:prstGeom prst="rect">
              <a:avLst/>
            </a:prstGeom>
            <a:noFill/>
            <a:ln>
              <a:noFill/>
            </a:ln>
          </p:spPr>
        </p:pic>
      </p:grpSp>
      <p:sp>
        <p:nvSpPr>
          <p:cNvPr id="148" name="Google Shape;148;p7"/>
          <p:cNvSpPr txBox="1"/>
          <p:nvPr/>
        </p:nvSpPr>
        <p:spPr>
          <a:xfrm>
            <a:off x="4463816" y="1533000"/>
            <a:ext cx="6965000" cy="625851"/>
          </a:xfrm>
          <a:prstGeom prst="rect">
            <a:avLst/>
          </a:prstGeom>
          <a:noFill/>
          <a:ln>
            <a:noFill/>
          </a:ln>
        </p:spPr>
        <p:txBody>
          <a:bodyPr spcFirstLastPara="1" wrap="square" lIns="60950" tIns="30467" rIns="60950" bIns="30467" anchor="t" anchorCtr="0">
            <a:spAutoFit/>
          </a:bodyPr>
          <a:lstStyle/>
          <a:p>
            <a:pPr algn="r">
              <a:buClr>
                <a:srgbClr val="000000"/>
              </a:buClr>
              <a:buSzPts val="5500"/>
            </a:pPr>
            <a:r>
              <a:rPr lang="en-GB" sz="3667">
                <a:solidFill>
                  <a:srgbClr val="3F3F3F"/>
                </a:solidFill>
                <a:latin typeface="Montserrat"/>
                <a:ea typeface="Montserrat"/>
                <a:cs typeface="Montserrat"/>
                <a:sym typeface="Montserrat"/>
              </a:rPr>
              <a:t>KELLELE OSUTADA VTEAd?</a:t>
            </a:r>
            <a:endParaRPr sz="3667">
              <a:solidFill>
                <a:srgbClr val="3F3F3F"/>
              </a:solidFill>
              <a:latin typeface="Montserrat"/>
              <a:ea typeface="Montserrat"/>
              <a:cs typeface="Montserrat"/>
              <a:sym typeface="Montserrat"/>
            </a:endParaRPr>
          </a:p>
        </p:txBody>
      </p:sp>
      <p:sp>
        <p:nvSpPr>
          <p:cNvPr id="149" name="Google Shape;149;p7"/>
          <p:cNvSpPr txBox="1"/>
          <p:nvPr/>
        </p:nvSpPr>
        <p:spPr>
          <a:xfrm>
            <a:off x="1192650" y="2571900"/>
            <a:ext cx="10530800" cy="2354273"/>
          </a:xfrm>
          <a:prstGeom prst="rect">
            <a:avLst/>
          </a:prstGeom>
          <a:noFill/>
          <a:ln>
            <a:noFill/>
          </a:ln>
        </p:spPr>
        <p:txBody>
          <a:bodyPr spcFirstLastPara="1" wrap="square" lIns="60950" tIns="30467" rIns="60950" bIns="30467" anchor="t" anchorCtr="0">
            <a:spAutoFit/>
          </a:bodyPr>
          <a:lstStyle/>
          <a:p>
            <a:pPr>
              <a:buClr>
                <a:schemeClr val="dk1"/>
              </a:buClr>
              <a:buSzPts val="1656"/>
            </a:pPr>
            <a:r>
              <a:rPr lang="en-GB" sz="2200">
                <a:solidFill>
                  <a:srgbClr val="3F3F3F"/>
                </a:solidFill>
                <a:latin typeface="Montserrat"/>
                <a:ea typeface="Montserrat"/>
                <a:cs typeface="Montserrat"/>
                <a:sym typeface="Montserrat"/>
              </a:rPr>
              <a:t>Inimesele, kellel:</a:t>
            </a:r>
            <a:endParaRPr sz="2200">
              <a:solidFill>
                <a:srgbClr val="3F3F3F"/>
              </a:solidFill>
              <a:latin typeface="Montserrat"/>
              <a:ea typeface="Montserrat"/>
              <a:cs typeface="Montserrat"/>
              <a:sym typeface="Montserrat"/>
            </a:endParaRPr>
          </a:p>
          <a:p>
            <a:pPr>
              <a:buClr>
                <a:schemeClr val="dk1"/>
              </a:buClr>
              <a:buSzPts val="1656"/>
            </a:pPr>
            <a:endParaRPr sz="2200">
              <a:solidFill>
                <a:srgbClr val="3F3F3F"/>
              </a:solidFill>
              <a:latin typeface="Montserrat"/>
              <a:ea typeface="Montserrat"/>
              <a:cs typeface="Montserrat"/>
              <a:sym typeface="Montserrat"/>
            </a:endParaRPr>
          </a:p>
          <a:p>
            <a:pPr>
              <a:lnSpc>
                <a:spcPct val="150000"/>
              </a:lnSpc>
              <a:buClr>
                <a:schemeClr val="dk1"/>
              </a:buClr>
              <a:buSzPts val="3500"/>
            </a:pPr>
            <a:r>
              <a:rPr lang="en-GB" sz="2333">
                <a:solidFill>
                  <a:srgbClr val="3F3F3F"/>
                </a:solidFill>
                <a:latin typeface="Montserrat"/>
                <a:ea typeface="Montserrat"/>
                <a:cs typeface="Montserrat"/>
                <a:sym typeface="Montserrat"/>
              </a:rPr>
              <a:t>• </a:t>
            </a:r>
            <a:r>
              <a:rPr lang="en-GB" sz="2200">
                <a:solidFill>
                  <a:srgbClr val="3F3F3F"/>
                </a:solidFill>
                <a:latin typeface="Montserrat"/>
                <a:ea typeface="Montserrat"/>
                <a:cs typeface="Montserrat"/>
                <a:sym typeface="Montserrat"/>
              </a:rPr>
              <a:t>võib olla tekkimas vaimse tervise probleem</a:t>
            </a:r>
            <a:endParaRPr sz="2200">
              <a:solidFill>
                <a:srgbClr val="3F3F3F"/>
              </a:solidFill>
              <a:latin typeface="Montserrat"/>
              <a:ea typeface="Montserrat"/>
              <a:cs typeface="Montserrat"/>
              <a:sym typeface="Montserrat"/>
            </a:endParaRPr>
          </a:p>
          <a:p>
            <a:pPr>
              <a:lnSpc>
                <a:spcPct val="150000"/>
              </a:lnSpc>
              <a:buClr>
                <a:schemeClr val="dk1"/>
              </a:buClr>
              <a:buSzPts val="3500"/>
            </a:pPr>
            <a:r>
              <a:rPr lang="en-GB" sz="2333">
                <a:solidFill>
                  <a:srgbClr val="3F3F3F"/>
                </a:solidFill>
                <a:latin typeface="Montserrat"/>
                <a:ea typeface="Montserrat"/>
                <a:cs typeface="Montserrat"/>
                <a:sym typeface="Montserrat"/>
              </a:rPr>
              <a:t>• </a:t>
            </a:r>
            <a:r>
              <a:rPr lang="en-GB" sz="2200">
                <a:solidFill>
                  <a:srgbClr val="3F3F3F"/>
                </a:solidFill>
                <a:latin typeface="Montserrat"/>
                <a:ea typeface="Montserrat"/>
                <a:cs typeface="Montserrat"/>
                <a:sym typeface="Montserrat"/>
              </a:rPr>
              <a:t>kes võib kogeda olemasoleva vaimse tervise probleemi süvenemist</a:t>
            </a:r>
            <a:endParaRPr sz="2200">
              <a:solidFill>
                <a:srgbClr val="3F3F3F"/>
              </a:solidFill>
              <a:latin typeface="Montserrat"/>
              <a:ea typeface="Montserrat"/>
              <a:cs typeface="Montserrat"/>
              <a:sym typeface="Montserrat"/>
            </a:endParaRPr>
          </a:p>
          <a:p>
            <a:pPr>
              <a:lnSpc>
                <a:spcPct val="150000"/>
              </a:lnSpc>
              <a:buClr>
                <a:schemeClr val="dk1"/>
              </a:buClr>
              <a:buSzPts val="3500"/>
            </a:pPr>
            <a:r>
              <a:rPr lang="en-GB" sz="2333">
                <a:solidFill>
                  <a:srgbClr val="3F3F3F"/>
                </a:solidFill>
                <a:latin typeface="Montserrat"/>
                <a:ea typeface="Montserrat"/>
                <a:cs typeface="Montserrat"/>
                <a:sym typeface="Montserrat"/>
              </a:rPr>
              <a:t>• </a:t>
            </a:r>
            <a:r>
              <a:rPr lang="en-GB" sz="2200">
                <a:solidFill>
                  <a:srgbClr val="3F3F3F"/>
                </a:solidFill>
                <a:latin typeface="Montserrat"/>
                <a:ea typeface="Montserrat"/>
                <a:cs typeface="Montserrat"/>
                <a:sym typeface="Montserrat"/>
              </a:rPr>
              <a:t>kes võib olla vaimse tervise kriisiolukorras</a:t>
            </a:r>
            <a:endParaRPr sz="2200" i="1">
              <a:solidFill>
                <a:srgbClr val="3F3F3F"/>
              </a:solidFill>
              <a:latin typeface="Montserrat"/>
              <a:ea typeface="Montserrat"/>
              <a:cs typeface="Montserrat"/>
              <a:sym typeface="Montserrat"/>
            </a:endParaRPr>
          </a:p>
        </p:txBody>
      </p:sp>
      <p:cxnSp>
        <p:nvCxnSpPr>
          <p:cNvPr id="150" name="Google Shape;150;p7"/>
          <p:cNvCxnSpPr/>
          <p:nvPr/>
        </p:nvCxnSpPr>
        <p:spPr>
          <a:xfrm>
            <a:off x="4113619" y="2159000"/>
            <a:ext cx="7315200" cy="0"/>
          </a:xfrm>
          <a:prstGeom prst="straightConnector1">
            <a:avLst/>
          </a:prstGeom>
          <a:noFill/>
          <a:ln w="66675" cap="flat" cmpd="sng">
            <a:solidFill>
              <a:srgbClr val="AFEEC0"/>
            </a:solidFill>
            <a:prstDash val="solid"/>
            <a:round/>
            <a:headEnd type="none" w="sm" len="sm"/>
            <a:tailEnd type="none" w="sm" len="sm"/>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B86B9-5DDA-0341-A6A2-4C20FADF5EBD}"/>
              </a:ext>
            </a:extLst>
          </p:cNvPr>
          <p:cNvSpPr>
            <a:spLocks noGrp="1"/>
          </p:cNvSpPr>
          <p:nvPr>
            <p:ph type="title"/>
          </p:nvPr>
        </p:nvSpPr>
        <p:spPr/>
        <p:txBody>
          <a:bodyPr/>
          <a:lstStyle/>
          <a:p>
            <a:r>
              <a:rPr lang="et-EE" dirty="0"/>
              <a:t>Personaalne ja sotsiaalne taastumine</a:t>
            </a:r>
          </a:p>
        </p:txBody>
      </p:sp>
      <p:sp>
        <p:nvSpPr>
          <p:cNvPr id="3" name="Content Placeholder 2">
            <a:extLst>
              <a:ext uri="{FF2B5EF4-FFF2-40B4-BE49-F238E27FC236}">
                <a16:creationId xmlns:a16="http://schemas.microsoft.com/office/drawing/2014/main" id="{A7418BDF-5F38-304F-83A7-3EAEA4C662FE}"/>
              </a:ext>
            </a:extLst>
          </p:cNvPr>
          <p:cNvSpPr>
            <a:spLocks noGrp="1"/>
          </p:cNvSpPr>
          <p:nvPr>
            <p:ph idx="1"/>
          </p:nvPr>
        </p:nvSpPr>
        <p:spPr/>
        <p:txBody>
          <a:bodyPr/>
          <a:lstStyle/>
          <a:p>
            <a:r>
              <a:rPr lang="et-EE" dirty="0"/>
              <a:t>Sotsiaalne taastumine on seotud ühiskonnas osalemisega, ühiskonnaelus taas kaasategemisega. </a:t>
            </a:r>
          </a:p>
          <a:p>
            <a:r>
              <a:rPr lang="et-EE" dirty="0"/>
              <a:t>On oluline, et inimene leiaks endale sobiva koha sotsiaalses elus, mh töötamise, õppimise ja vaba aja valdkonnas; toetavad suhted teiste inimestega.</a:t>
            </a:r>
          </a:p>
          <a:p>
            <a:r>
              <a:rPr lang="et-EE" dirty="0"/>
              <a:t>Elukvaliteet – me kõik soovime elada head elu, olla oma eluga rahul – töötamisel ja rahuldust pakkuvatel suhetel on meie elukvaliteedis väga oluline roll! </a:t>
            </a:r>
          </a:p>
          <a:p>
            <a:pPr marL="0" indent="0">
              <a:buNone/>
            </a:pPr>
            <a:endParaRPr lang="et-EE" dirty="0"/>
          </a:p>
          <a:p>
            <a:pPr marL="0" indent="0">
              <a:buNone/>
            </a:pPr>
            <a:endParaRPr lang="et-EE" dirty="0"/>
          </a:p>
        </p:txBody>
      </p:sp>
    </p:spTree>
    <p:extLst>
      <p:ext uri="{BB962C8B-B14F-4D97-AF65-F5344CB8AC3E}">
        <p14:creationId xmlns:p14="http://schemas.microsoft.com/office/powerpoint/2010/main" val="28684762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grpSp>
        <p:nvGrpSpPr>
          <p:cNvPr id="155" name="Google Shape;155;gc21f9b3230_0_689"/>
          <p:cNvGrpSpPr/>
          <p:nvPr/>
        </p:nvGrpSpPr>
        <p:grpSpPr>
          <a:xfrm>
            <a:off x="0" y="0"/>
            <a:ext cx="5496560" cy="3923792"/>
            <a:chOff x="0" y="0"/>
            <a:chExt cx="8244840" cy="5885688"/>
          </a:xfrm>
        </p:grpSpPr>
        <p:pic>
          <p:nvPicPr>
            <p:cNvPr id="156" name="Google Shape;156;gc21f9b3230_0_689"/>
            <p:cNvPicPr preferRelativeResize="0"/>
            <p:nvPr/>
          </p:nvPicPr>
          <p:blipFill rotWithShape="1">
            <a:blip r:embed="rId3">
              <a:alphaModFix/>
            </a:blip>
            <a:srcRect/>
            <a:stretch/>
          </p:blipFill>
          <p:spPr>
            <a:xfrm>
              <a:off x="0" y="0"/>
              <a:ext cx="8244840" cy="5885688"/>
            </a:xfrm>
            <a:prstGeom prst="rect">
              <a:avLst/>
            </a:prstGeom>
            <a:noFill/>
            <a:ln>
              <a:noFill/>
            </a:ln>
          </p:spPr>
        </p:pic>
        <p:pic>
          <p:nvPicPr>
            <p:cNvPr id="157" name="Google Shape;157;gc21f9b3230_0_689"/>
            <p:cNvPicPr preferRelativeResize="0"/>
            <p:nvPr/>
          </p:nvPicPr>
          <p:blipFill rotWithShape="1">
            <a:blip r:embed="rId4">
              <a:alphaModFix/>
            </a:blip>
            <a:srcRect/>
            <a:stretch/>
          </p:blipFill>
          <p:spPr>
            <a:xfrm>
              <a:off x="304800" y="309288"/>
              <a:ext cx="3535414" cy="1192842"/>
            </a:xfrm>
            <a:prstGeom prst="rect">
              <a:avLst/>
            </a:prstGeom>
            <a:noFill/>
            <a:ln>
              <a:noFill/>
            </a:ln>
          </p:spPr>
        </p:pic>
      </p:grpSp>
      <p:sp>
        <p:nvSpPr>
          <p:cNvPr id="158" name="Google Shape;158;gc21f9b3230_0_689"/>
          <p:cNvSpPr txBox="1"/>
          <p:nvPr/>
        </p:nvSpPr>
        <p:spPr>
          <a:xfrm>
            <a:off x="3058217" y="968600"/>
            <a:ext cx="8370600" cy="1190171"/>
          </a:xfrm>
          <a:prstGeom prst="rect">
            <a:avLst/>
          </a:prstGeom>
          <a:noFill/>
          <a:ln>
            <a:noFill/>
          </a:ln>
        </p:spPr>
        <p:txBody>
          <a:bodyPr spcFirstLastPara="1" wrap="square" lIns="60950" tIns="30467" rIns="60950" bIns="30467" anchor="t" anchorCtr="0">
            <a:spAutoFit/>
          </a:bodyPr>
          <a:lstStyle/>
          <a:p>
            <a:pPr algn="r">
              <a:buClr>
                <a:srgbClr val="000000"/>
              </a:buClr>
              <a:buSzPts val="2800"/>
            </a:pPr>
            <a:r>
              <a:rPr lang="en-GB" sz="3667">
                <a:solidFill>
                  <a:srgbClr val="3F3F3F"/>
                </a:solidFill>
                <a:latin typeface="Montserrat"/>
                <a:ea typeface="Montserrat"/>
                <a:cs typeface="Montserrat"/>
                <a:sym typeface="Montserrat"/>
              </a:rPr>
              <a:t>VAIMSE TERVISE ESMAABI </a:t>
            </a:r>
            <a:endParaRPr sz="3667">
              <a:solidFill>
                <a:srgbClr val="3F3F3F"/>
              </a:solidFill>
              <a:latin typeface="Montserrat"/>
              <a:ea typeface="Montserrat"/>
              <a:cs typeface="Montserrat"/>
              <a:sym typeface="Montserrat"/>
            </a:endParaRPr>
          </a:p>
          <a:p>
            <a:pPr algn="r">
              <a:buClr>
                <a:srgbClr val="000000"/>
              </a:buClr>
              <a:buSzPts val="2800"/>
            </a:pPr>
            <a:r>
              <a:rPr lang="en-GB" sz="3667" u="sng">
                <a:solidFill>
                  <a:srgbClr val="3F3F3F"/>
                </a:solidFill>
                <a:latin typeface="Montserrat"/>
                <a:ea typeface="Montserrat"/>
                <a:cs typeface="Montserrat"/>
                <a:sym typeface="Montserrat"/>
              </a:rPr>
              <a:t>EI OLE</a:t>
            </a:r>
            <a:endParaRPr sz="3667">
              <a:solidFill>
                <a:srgbClr val="3F3F3F"/>
              </a:solidFill>
              <a:latin typeface="Montserrat"/>
              <a:ea typeface="Montserrat"/>
              <a:cs typeface="Montserrat"/>
              <a:sym typeface="Montserrat"/>
            </a:endParaRPr>
          </a:p>
        </p:txBody>
      </p:sp>
      <p:sp>
        <p:nvSpPr>
          <p:cNvPr id="159" name="Google Shape;159;gc21f9b3230_0_689"/>
          <p:cNvSpPr txBox="1"/>
          <p:nvPr/>
        </p:nvSpPr>
        <p:spPr>
          <a:xfrm>
            <a:off x="763198" y="2525566"/>
            <a:ext cx="10665600" cy="3831344"/>
          </a:xfrm>
          <a:prstGeom prst="rect">
            <a:avLst/>
          </a:prstGeom>
          <a:noFill/>
          <a:ln>
            <a:noFill/>
          </a:ln>
        </p:spPr>
        <p:txBody>
          <a:bodyPr spcFirstLastPara="1" wrap="square" lIns="60950" tIns="30467" rIns="60950" bIns="30467" anchor="t" anchorCtr="0">
            <a:spAutoFit/>
          </a:bodyPr>
          <a:lstStyle/>
          <a:p>
            <a:pPr>
              <a:lnSpc>
                <a:spcPct val="150000"/>
              </a:lnSpc>
              <a:buClr>
                <a:srgbClr val="000000"/>
              </a:buClr>
              <a:buSzPts val="3500"/>
            </a:pPr>
            <a:endParaRPr sz="2333">
              <a:solidFill>
                <a:srgbClr val="3F3F3F"/>
              </a:solidFill>
              <a:latin typeface="Montserrat"/>
              <a:ea typeface="Montserrat"/>
              <a:cs typeface="Montserrat"/>
              <a:sym typeface="Montserrat"/>
            </a:endParaRPr>
          </a:p>
          <a:p>
            <a:pPr>
              <a:lnSpc>
                <a:spcPct val="150000"/>
              </a:lnSpc>
              <a:buClr>
                <a:srgbClr val="000000"/>
              </a:buClr>
              <a:buSzPts val="3500"/>
            </a:pPr>
            <a:endParaRPr sz="2333">
              <a:solidFill>
                <a:srgbClr val="3F3F3F"/>
              </a:solidFill>
              <a:latin typeface="Montserrat"/>
              <a:ea typeface="Montserrat"/>
              <a:cs typeface="Montserrat"/>
              <a:sym typeface="Montserrat"/>
            </a:endParaRPr>
          </a:p>
          <a:p>
            <a:pPr>
              <a:lnSpc>
                <a:spcPct val="150000"/>
              </a:lnSpc>
              <a:buClr>
                <a:srgbClr val="000000"/>
              </a:buClr>
              <a:buSzPts val="3500"/>
            </a:pPr>
            <a:r>
              <a:rPr lang="en-GB" sz="2333">
                <a:solidFill>
                  <a:srgbClr val="3F3F3F"/>
                </a:solidFill>
                <a:latin typeface="Montserrat"/>
                <a:ea typeface="Montserrat"/>
                <a:cs typeface="Montserrat"/>
                <a:sym typeface="Montserrat"/>
              </a:rPr>
              <a:t>• Diagnoosimine</a:t>
            </a:r>
            <a:endParaRPr sz="933">
              <a:solidFill>
                <a:srgbClr val="3F3F3F"/>
              </a:solidFill>
              <a:latin typeface="Arial"/>
              <a:ea typeface="Arial"/>
              <a:cs typeface="Arial"/>
              <a:sym typeface="Arial"/>
            </a:endParaRPr>
          </a:p>
          <a:p>
            <a:pPr>
              <a:lnSpc>
                <a:spcPct val="150000"/>
              </a:lnSpc>
              <a:buClr>
                <a:srgbClr val="000000"/>
              </a:buClr>
              <a:buSzPts val="3500"/>
            </a:pPr>
            <a:endParaRPr sz="2333">
              <a:solidFill>
                <a:srgbClr val="3F3F3F"/>
              </a:solidFill>
              <a:latin typeface="Montserrat"/>
              <a:ea typeface="Montserrat"/>
              <a:cs typeface="Montserrat"/>
              <a:sym typeface="Montserrat"/>
            </a:endParaRPr>
          </a:p>
          <a:p>
            <a:pPr>
              <a:lnSpc>
                <a:spcPct val="150000"/>
              </a:lnSpc>
              <a:buClr>
                <a:srgbClr val="000000"/>
              </a:buClr>
              <a:buSzPts val="3500"/>
            </a:pPr>
            <a:r>
              <a:rPr lang="en-GB" sz="2333">
                <a:solidFill>
                  <a:srgbClr val="3F3F3F"/>
                </a:solidFill>
                <a:latin typeface="Montserrat"/>
                <a:ea typeface="Montserrat"/>
                <a:cs typeface="Montserrat"/>
                <a:sym typeface="Montserrat"/>
              </a:rPr>
              <a:t>• Psühhoteraapia</a:t>
            </a:r>
            <a:endParaRPr sz="2333">
              <a:solidFill>
                <a:srgbClr val="3F3F3F"/>
              </a:solidFill>
              <a:latin typeface="Montserrat"/>
              <a:ea typeface="Montserrat"/>
              <a:cs typeface="Montserrat"/>
              <a:sym typeface="Montserrat"/>
            </a:endParaRPr>
          </a:p>
          <a:p>
            <a:pPr>
              <a:lnSpc>
                <a:spcPct val="150000"/>
              </a:lnSpc>
              <a:buClr>
                <a:srgbClr val="000000"/>
              </a:buClr>
              <a:buSzPts val="3500"/>
            </a:pPr>
            <a:endParaRPr sz="2333">
              <a:solidFill>
                <a:srgbClr val="3F3F3F"/>
              </a:solidFill>
              <a:latin typeface="Montserrat"/>
              <a:ea typeface="Montserrat"/>
              <a:cs typeface="Montserrat"/>
              <a:sym typeface="Montserrat"/>
            </a:endParaRPr>
          </a:p>
          <a:p>
            <a:pPr algn="r">
              <a:lnSpc>
                <a:spcPct val="150000"/>
              </a:lnSpc>
              <a:buClr>
                <a:srgbClr val="000000"/>
              </a:buClr>
              <a:buSzPts val="3500"/>
            </a:pPr>
            <a:endParaRPr sz="2333">
              <a:solidFill>
                <a:srgbClr val="3F3F3F"/>
              </a:solidFill>
              <a:latin typeface="Montserrat"/>
              <a:ea typeface="Montserrat"/>
              <a:cs typeface="Montserrat"/>
              <a:sym typeface="Montserrat"/>
            </a:endParaRPr>
          </a:p>
        </p:txBody>
      </p:sp>
      <p:cxnSp>
        <p:nvCxnSpPr>
          <p:cNvPr id="160" name="Google Shape;160;gc21f9b3230_0_689"/>
          <p:cNvCxnSpPr/>
          <p:nvPr/>
        </p:nvCxnSpPr>
        <p:spPr>
          <a:xfrm>
            <a:off x="4113619" y="2159000"/>
            <a:ext cx="7315200" cy="0"/>
          </a:xfrm>
          <a:prstGeom prst="straightConnector1">
            <a:avLst/>
          </a:prstGeom>
          <a:noFill/>
          <a:ln w="66675" cap="flat" cmpd="sng">
            <a:solidFill>
              <a:srgbClr val="AFEEC0"/>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9">
                                            <p:txEl>
                                              <p:pRg st="2" end="2"/>
                                            </p:txEl>
                                          </p:spTgt>
                                        </p:tgtEl>
                                        <p:attrNameLst>
                                          <p:attrName>style.visibility</p:attrName>
                                        </p:attrNameLst>
                                      </p:cBhvr>
                                      <p:to>
                                        <p:strVal val="visible"/>
                                      </p:to>
                                    </p:set>
                                    <p:animEffect transition="in" filter="fade">
                                      <p:cBhvr>
                                        <p:cTn id="7" dur="1000"/>
                                        <p:tgtEl>
                                          <p:spTgt spid="15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9">
                                            <p:txEl>
                                              <p:pRg st="4" end="4"/>
                                            </p:txEl>
                                          </p:spTgt>
                                        </p:tgtEl>
                                        <p:attrNameLst>
                                          <p:attrName>style.visibility</p:attrName>
                                        </p:attrNameLst>
                                      </p:cBhvr>
                                      <p:to>
                                        <p:strVal val="visible"/>
                                      </p:to>
                                    </p:set>
                                    <p:animEffect transition="in" filter="fade">
                                      <p:cBhvr>
                                        <p:cTn id="12" dur="1000"/>
                                        <p:tgtEl>
                                          <p:spTgt spid="1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grpSp>
        <p:nvGrpSpPr>
          <p:cNvPr id="165" name="Google Shape;165;gc21f9b3230_0_698"/>
          <p:cNvGrpSpPr/>
          <p:nvPr/>
        </p:nvGrpSpPr>
        <p:grpSpPr>
          <a:xfrm>
            <a:off x="0" y="0"/>
            <a:ext cx="5496560" cy="3923792"/>
            <a:chOff x="0" y="0"/>
            <a:chExt cx="8244840" cy="5885688"/>
          </a:xfrm>
        </p:grpSpPr>
        <p:pic>
          <p:nvPicPr>
            <p:cNvPr id="166" name="Google Shape;166;gc21f9b3230_0_698"/>
            <p:cNvPicPr preferRelativeResize="0"/>
            <p:nvPr/>
          </p:nvPicPr>
          <p:blipFill rotWithShape="1">
            <a:blip r:embed="rId3">
              <a:alphaModFix/>
            </a:blip>
            <a:srcRect/>
            <a:stretch/>
          </p:blipFill>
          <p:spPr>
            <a:xfrm>
              <a:off x="0" y="0"/>
              <a:ext cx="8244840" cy="5885688"/>
            </a:xfrm>
            <a:prstGeom prst="rect">
              <a:avLst/>
            </a:prstGeom>
            <a:noFill/>
            <a:ln>
              <a:noFill/>
            </a:ln>
          </p:spPr>
        </p:pic>
        <p:pic>
          <p:nvPicPr>
            <p:cNvPr id="167" name="Google Shape;167;gc21f9b3230_0_698"/>
            <p:cNvPicPr preferRelativeResize="0"/>
            <p:nvPr/>
          </p:nvPicPr>
          <p:blipFill rotWithShape="1">
            <a:blip r:embed="rId4">
              <a:alphaModFix/>
            </a:blip>
            <a:srcRect/>
            <a:stretch/>
          </p:blipFill>
          <p:spPr>
            <a:xfrm>
              <a:off x="304800" y="309288"/>
              <a:ext cx="3535414" cy="1192842"/>
            </a:xfrm>
            <a:prstGeom prst="rect">
              <a:avLst/>
            </a:prstGeom>
            <a:noFill/>
            <a:ln>
              <a:noFill/>
            </a:ln>
          </p:spPr>
        </p:pic>
      </p:grpSp>
      <p:sp>
        <p:nvSpPr>
          <p:cNvPr id="168" name="Google Shape;168;gc21f9b3230_0_698"/>
          <p:cNvSpPr txBox="1"/>
          <p:nvPr/>
        </p:nvSpPr>
        <p:spPr>
          <a:xfrm>
            <a:off x="3552617" y="968600"/>
            <a:ext cx="7876200" cy="1190171"/>
          </a:xfrm>
          <a:prstGeom prst="rect">
            <a:avLst/>
          </a:prstGeom>
          <a:noFill/>
          <a:ln>
            <a:noFill/>
          </a:ln>
        </p:spPr>
        <p:txBody>
          <a:bodyPr spcFirstLastPara="1" wrap="square" lIns="60950" tIns="30467" rIns="60950" bIns="30467" anchor="t" anchorCtr="0">
            <a:spAutoFit/>
          </a:bodyPr>
          <a:lstStyle/>
          <a:p>
            <a:pPr algn="r">
              <a:buClr>
                <a:srgbClr val="000000"/>
              </a:buClr>
              <a:buSzPts val="2800"/>
            </a:pPr>
            <a:r>
              <a:rPr lang="en-GB" sz="3667">
                <a:solidFill>
                  <a:srgbClr val="3F3F3F"/>
                </a:solidFill>
                <a:latin typeface="Montserrat"/>
                <a:ea typeface="Montserrat"/>
                <a:cs typeface="Montserrat"/>
                <a:sym typeface="Montserrat"/>
              </a:rPr>
              <a:t>VAIMSE TERVISE ESMAABI </a:t>
            </a:r>
            <a:endParaRPr sz="3667">
              <a:solidFill>
                <a:srgbClr val="3F3F3F"/>
              </a:solidFill>
              <a:latin typeface="Montserrat"/>
              <a:ea typeface="Montserrat"/>
              <a:cs typeface="Montserrat"/>
              <a:sym typeface="Montserrat"/>
            </a:endParaRPr>
          </a:p>
          <a:p>
            <a:pPr algn="r">
              <a:buClr>
                <a:srgbClr val="000000"/>
              </a:buClr>
              <a:buSzPts val="2800"/>
            </a:pPr>
            <a:r>
              <a:rPr lang="en-GB" sz="3667" u="sng">
                <a:solidFill>
                  <a:srgbClr val="3F3F3F"/>
                </a:solidFill>
                <a:latin typeface="Montserrat"/>
                <a:ea typeface="Montserrat"/>
                <a:cs typeface="Montserrat"/>
                <a:sym typeface="Montserrat"/>
              </a:rPr>
              <a:t>ON:</a:t>
            </a:r>
            <a:endParaRPr sz="3667" u="sng">
              <a:solidFill>
                <a:srgbClr val="3F3F3F"/>
              </a:solidFill>
              <a:latin typeface="Montserrat"/>
              <a:ea typeface="Montserrat"/>
              <a:cs typeface="Montserrat"/>
              <a:sym typeface="Montserrat"/>
            </a:endParaRPr>
          </a:p>
        </p:txBody>
      </p:sp>
      <p:sp>
        <p:nvSpPr>
          <p:cNvPr id="169" name="Google Shape;169;gc21f9b3230_0_698"/>
          <p:cNvSpPr txBox="1"/>
          <p:nvPr/>
        </p:nvSpPr>
        <p:spPr>
          <a:xfrm>
            <a:off x="1020377" y="2494683"/>
            <a:ext cx="10766815" cy="2754254"/>
          </a:xfrm>
          <a:prstGeom prst="rect">
            <a:avLst/>
          </a:prstGeom>
          <a:noFill/>
          <a:ln>
            <a:noFill/>
          </a:ln>
        </p:spPr>
        <p:txBody>
          <a:bodyPr spcFirstLastPara="1" wrap="square" lIns="60950" tIns="30467" rIns="60950" bIns="30467" anchor="t" anchorCtr="0">
            <a:spAutoFit/>
          </a:bodyPr>
          <a:lstStyle/>
          <a:p>
            <a:pPr>
              <a:lnSpc>
                <a:spcPct val="150000"/>
              </a:lnSpc>
              <a:buClr>
                <a:srgbClr val="000000"/>
              </a:buClr>
              <a:buSzPts val="3500"/>
            </a:pPr>
            <a:r>
              <a:rPr lang="en-GB" sz="2333" dirty="0">
                <a:solidFill>
                  <a:srgbClr val="3F3F3F"/>
                </a:solidFill>
                <a:latin typeface="Montserrat"/>
                <a:ea typeface="Montserrat"/>
                <a:cs typeface="Montserrat"/>
                <a:sym typeface="Montserrat"/>
              </a:rPr>
              <a:t>• </a:t>
            </a:r>
            <a:r>
              <a:rPr lang="en-GB" sz="2333" dirty="0" err="1">
                <a:solidFill>
                  <a:srgbClr val="3F3F3F"/>
                </a:solidFill>
                <a:latin typeface="Montserrat"/>
                <a:ea typeface="Montserrat"/>
                <a:cs typeface="Montserrat"/>
                <a:sym typeface="Montserrat"/>
              </a:rPr>
              <a:t>Erinevate</a:t>
            </a:r>
            <a:r>
              <a:rPr lang="en-GB" sz="2333" dirty="0">
                <a:solidFill>
                  <a:srgbClr val="3F3F3F"/>
                </a:solidFill>
                <a:latin typeface="Montserrat"/>
                <a:ea typeface="Montserrat"/>
                <a:cs typeface="Montserrat"/>
                <a:sym typeface="Montserrat"/>
              </a:rPr>
              <a:t> </a:t>
            </a:r>
            <a:r>
              <a:rPr lang="en-GB" sz="2333" dirty="0" err="1">
                <a:solidFill>
                  <a:srgbClr val="3F3F3F"/>
                </a:solidFill>
                <a:latin typeface="Montserrat"/>
                <a:ea typeface="Montserrat"/>
                <a:cs typeface="Montserrat"/>
                <a:sym typeface="Montserrat"/>
              </a:rPr>
              <a:t>psüühikahäirete</a:t>
            </a:r>
            <a:r>
              <a:rPr lang="en-GB" sz="2333" dirty="0">
                <a:solidFill>
                  <a:srgbClr val="3F3F3F"/>
                </a:solidFill>
                <a:latin typeface="Montserrat"/>
                <a:ea typeface="Montserrat"/>
                <a:cs typeface="Montserrat"/>
                <a:sym typeface="Montserrat"/>
              </a:rPr>
              <a:t> </a:t>
            </a:r>
            <a:r>
              <a:rPr lang="en-GB" sz="2333" dirty="0" err="1">
                <a:solidFill>
                  <a:srgbClr val="3F3F3F"/>
                </a:solidFill>
                <a:latin typeface="Montserrat"/>
                <a:ea typeface="Montserrat"/>
                <a:cs typeface="Montserrat"/>
                <a:sym typeface="Montserrat"/>
              </a:rPr>
              <a:t>sümptomite</a:t>
            </a:r>
            <a:r>
              <a:rPr lang="en-GB" sz="2333" dirty="0">
                <a:solidFill>
                  <a:srgbClr val="3F3F3F"/>
                </a:solidFill>
                <a:latin typeface="Montserrat"/>
                <a:ea typeface="Montserrat"/>
                <a:cs typeface="Montserrat"/>
                <a:sym typeface="Montserrat"/>
              </a:rPr>
              <a:t> </a:t>
            </a:r>
            <a:r>
              <a:rPr lang="en-GB" sz="2333" dirty="0" err="1">
                <a:solidFill>
                  <a:srgbClr val="3F3F3F"/>
                </a:solidFill>
                <a:latin typeface="Montserrat"/>
                <a:ea typeface="Montserrat"/>
                <a:cs typeface="Montserrat"/>
                <a:sym typeface="Montserrat"/>
              </a:rPr>
              <a:t>äratundmine</a:t>
            </a:r>
            <a:endParaRPr sz="2333" dirty="0">
              <a:solidFill>
                <a:srgbClr val="3F3F3F"/>
              </a:solidFill>
              <a:latin typeface="Montserrat"/>
              <a:ea typeface="Montserrat"/>
              <a:cs typeface="Montserrat"/>
              <a:sym typeface="Montserrat"/>
            </a:endParaRPr>
          </a:p>
          <a:p>
            <a:pPr>
              <a:lnSpc>
                <a:spcPct val="150000"/>
              </a:lnSpc>
              <a:buClr>
                <a:srgbClr val="000000"/>
              </a:buClr>
              <a:buSzPts val="3500"/>
            </a:pPr>
            <a:r>
              <a:rPr lang="en-GB" sz="2333" dirty="0">
                <a:solidFill>
                  <a:srgbClr val="3F3F3F"/>
                </a:solidFill>
                <a:latin typeface="Montserrat"/>
                <a:ea typeface="Montserrat"/>
                <a:cs typeface="Montserrat"/>
                <a:sym typeface="Montserrat"/>
              </a:rPr>
              <a:t>• </a:t>
            </a:r>
            <a:r>
              <a:rPr lang="en-GB" sz="2333" dirty="0" err="1">
                <a:solidFill>
                  <a:srgbClr val="3F3F3F"/>
                </a:solidFill>
                <a:latin typeface="Montserrat"/>
                <a:ea typeface="Montserrat"/>
                <a:cs typeface="Montserrat"/>
                <a:sym typeface="Montserrat"/>
              </a:rPr>
              <a:t>Teadmised</a:t>
            </a:r>
            <a:r>
              <a:rPr lang="en-GB" sz="2333" dirty="0">
                <a:solidFill>
                  <a:srgbClr val="3F3F3F"/>
                </a:solidFill>
                <a:latin typeface="Montserrat"/>
                <a:ea typeface="Montserrat"/>
                <a:cs typeface="Montserrat"/>
                <a:sym typeface="Montserrat"/>
              </a:rPr>
              <a:t>, </a:t>
            </a:r>
            <a:r>
              <a:rPr lang="en-GB" sz="2333" dirty="0" err="1">
                <a:solidFill>
                  <a:srgbClr val="3F3F3F"/>
                </a:solidFill>
                <a:latin typeface="Montserrat"/>
                <a:ea typeface="Montserrat"/>
                <a:cs typeface="Montserrat"/>
                <a:sym typeface="Montserrat"/>
              </a:rPr>
              <a:t>kuidas</a:t>
            </a:r>
            <a:r>
              <a:rPr lang="en-GB" sz="2333" dirty="0">
                <a:solidFill>
                  <a:srgbClr val="3F3F3F"/>
                </a:solidFill>
                <a:latin typeface="Montserrat"/>
                <a:ea typeface="Montserrat"/>
                <a:cs typeface="Montserrat"/>
                <a:sym typeface="Montserrat"/>
              </a:rPr>
              <a:t> </a:t>
            </a:r>
            <a:r>
              <a:rPr lang="en-GB" sz="2333" dirty="0" err="1">
                <a:solidFill>
                  <a:srgbClr val="3F3F3F"/>
                </a:solidFill>
                <a:latin typeface="Montserrat"/>
                <a:ea typeface="Montserrat"/>
                <a:cs typeface="Montserrat"/>
                <a:sym typeface="Montserrat"/>
              </a:rPr>
              <a:t>pakkuda</a:t>
            </a:r>
            <a:r>
              <a:rPr lang="en-GB" sz="2333" dirty="0">
                <a:solidFill>
                  <a:srgbClr val="3F3F3F"/>
                </a:solidFill>
                <a:latin typeface="Montserrat"/>
                <a:ea typeface="Montserrat"/>
                <a:cs typeface="Montserrat"/>
                <a:sym typeface="Montserrat"/>
              </a:rPr>
              <a:t> </a:t>
            </a:r>
            <a:r>
              <a:rPr lang="en-GB" sz="2333" dirty="0" err="1">
                <a:solidFill>
                  <a:srgbClr val="3F3F3F"/>
                </a:solidFill>
                <a:latin typeface="Montserrat"/>
                <a:ea typeface="Montserrat"/>
                <a:cs typeface="Montserrat"/>
                <a:sym typeface="Montserrat"/>
              </a:rPr>
              <a:t>esmast</a:t>
            </a:r>
            <a:r>
              <a:rPr lang="en-GB" sz="2333" dirty="0">
                <a:solidFill>
                  <a:srgbClr val="3F3F3F"/>
                </a:solidFill>
                <a:latin typeface="Montserrat"/>
                <a:ea typeface="Montserrat"/>
                <a:cs typeface="Montserrat"/>
                <a:sym typeface="Montserrat"/>
              </a:rPr>
              <a:t> </a:t>
            </a:r>
            <a:r>
              <a:rPr lang="en-GB" sz="2333" dirty="0" err="1">
                <a:solidFill>
                  <a:srgbClr val="3F3F3F"/>
                </a:solidFill>
                <a:latin typeface="Montserrat"/>
                <a:ea typeface="Montserrat"/>
                <a:cs typeface="Montserrat"/>
                <a:sym typeface="Montserrat"/>
              </a:rPr>
              <a:t>abi</a:t>
            </a:r>
            <a:endParaRPr sz="2333" dirty="0">
              <a:solidFill>
                <a:srgbClr val="3F3F3F"/>
              </a:solidFill>
              <a:latin typeface="Montserrat"/>
              <a:ea typeface="Montserrat"/>
              <a:cs typeface="Montserrat"/>
              <a:sym typeface="Montserrat"/>
            </a:endParaRPr>
          </a:p>
          <a:p>
            <a:pPr>
              <a:lnSpc>
                <a:spcPct val="150000"/>
              </a:lnSpc>
              <a:buClr>
                <a:srgbClr val="000000"/>
              </a:buClr>
              <a:buSzPts val="3500"/>
            </a:pPr>
            <a:r>
              <a:rPr lang="en-GB" sz="2333" dirty="0">
                <a:solidFill>
                  <a:srgbClr val="3F3F3F"/>
                </a:solidFill>
                <a:latin typeface="Montserrat"/>
                <a:ea typeface="Montserrat"/>
                <a:cs typeface="Montserrat"/>
                <a:sym typeface="Montserrat"/>
              </a:rPr>
              <a:t>• </a:t>
            </a:r>
            <a:r>
              <a:rPr lang="en-GB" sz="2333" dirty="0" err="1">
                <a:solidFill>
                  <a:srgbClr val="3F3F3F"/>
                </a:solidFill>
                <a:latin typeface="Montserrat"/>
                <a:ea typeface="Montserrat"/>
                <a:cs typeface="Montserrat"/>
                <a:sym typeface="Montserrat"/>
              </a:rPr>
              <a:t>Teadmine</a:t>
            </a:r>
            <a:r>
              <a:rPr lang="en-GB" sz="2333" dirty="0">
                <a:solidFill>
                  <a:srgbClr val="3F3F3F"/>
                </a:solidFill>
                <a:latin typeface="Montserrat"/>
                <a:ea typeface="Montserrat"/>
                <a:cs typeface="Montserrat"/>
                <a:sym typeface="Montserrat"/>
              </a:rPr>
              <a:t>, </a:t>
            </a:r>
            <a:r>
              <a:rPr lang="en-GB" sz="2333" dirty="0" err="1">
                <a:solidFill>
                  <a:srgbClr val="3F3F3F"/>
                </a:solidFill>
                <a:latin typeface="Montserrat"/>
                <a:ea typeface="Montserrat"/>
                <a:cs typeface="Montserrat"/>
                <a:sym typeface="Montserrat"/>
              </a:rPr>
              <a:t>kuidas</a:t>
            </a:r>
            <a:r>
              <a:rPr lang="en-GB" sz="2333" dirty="0">
                <a:solidFill>
                  <a:srgbClr val="3F3F3F"/>
                </a:solidFill>
                <a:latin typeface="Montserrat"/>
                <a:ea typeface="Montserrat"/>
                <a:cs typeface="Montserrat"/>
                <a:sym typeface="Montserrat"/>
              </a:rPr>
              <a:t> </a:t>
            </a:r>
            <a:r>
              <a:rPr lang="en-GB" sz="2333" dirty="0" err="1">
                <a:solidFill>
                  <a:srgbClr val="3F3F3F"/>
                </a:solidFill>
                <a:latin typeface="Montserrat"/>
                <a:ea typeface="Montserrat"/>
                <a:cs typeface="Montserrat"/>
                <a:sym typeface="Montserrat"/>
              </a:rPr>
              <a:t>ja</a:t>
            </a:r>
            <a:r>
              <a:rPr lang="en-GB" sz="2333" dirty="0">
                <a:solidFill>
                  <a:srgbClr val="3F3F3F"/>
                </a:solidFill>
                <a:latin typeface="Montserrat"/>
                <a:ea typeface="Montserrat"/>
                <a:cs typeface="Montserrat"/>
                <a:sym typeface="Montserrat"/>
              </a:rPr>
              <a:t> </a:t>
            </a:r>
            <a:r>
              <a:rPr lang="en-GB" sz="2333" dirty="0" err="1">
                <a:solidFill>
                  <a:srgbClr val="3F3F3F"/>
                </a:solidFill>
                <a:latin typeface="Montserrat"/>
                <a:ea typeface="Montserrat"/>
                <a:cs typeface="Montserrat"/>
                <a:sym typeface="Montserrat"/>
              </a:rPr>
              <a:t>kuhu</a:t>
            </a:r>
            <a:r>
              <a:rPr lang="en-GB" sz="2333" dirty="0">
                <a:solidFill>
                  <a:srgbClr val="3F3F3F"/>
                </a:solidFill>
                <a:latin typeface="Montserrat"/>
                <a:ea typeface="Montserrat"/>
                <a:cs typeface="Montserrat"/>
                <a:sym typeface="Montserrat"/>
              </a:rPr>
              <a:t> </a:t>
            </a:r>
            <a:r>
              <a:rPr lang="en-GB" sz="2333" dirty="0" err="1">
                <a:solidFill>
                  <a:srgbClr val="3F3F3F"/>
                </a:solidFill>
                <a:latin typeface="Montserrat"/>
                <a:ea typeface="Montserrat"/>
                <a:cs typeface="Montserrat"/>
                <a:sym typeface="Montserrat"/>
              </a:rPr>
              <a:t>edasise</a:t>
            </a:r>
            <a:r>
              <a:rPr lang="en-GB" sz="2333" dirty="0">
                <a:solidFill>
                  <a:srgbClr val="3F3F3F"/>
                </a:solidFill>
                <a:latin typeface="Montserrat"/>
                <a:ea typeface="Montserrat"/>
                <a:cs typeface="Montserrat"/>
                <a:sym typeface="Montserrat"/>
              </a:rPr>
              <a:t> </a:t>
            </a:r>
            <a:r>
              <a:rPr lang="en-GB" sz="2333" dirty="0" err="1">
                <a:solidFill>
                  <a:srgbClr val="3F3F3F"/>
                </a:solidFill>
                <a:latin typeface="Montserrat"/>
                <a:ea typeface="Montserrat"/>
                <a:cs typeface="Montserrat"/>
                <a:sym typeface="Montserrat"/>
              </a:rPr>
              <a:t>abi</a:t>
            </a:r>
            <a:r>
              <a:rPr lang="en-GB" sz="2333" dirty="0">
                <a:solidFill>
                  <a:srgbClr val="3F3F3F"/>
                </a:solidFill>
                <a:latin typeface="Montserrat"/>
                <a:ea typeface="Montserrat"/>
                <a:cs typeface="Montserrat"/>
                <a:sym typeface="Montserrat"/>
              </a:rPr>
              <a:t> </a:t>
            </a:r>
            <a:r>
              <a:rPr lang="en-GB" sz="2333" dirty="0" err="1">
                <a:solidFill>
                  <a:srgbClr val="3F3F3F"/>
                </a:solidFill>
                <a:latin typeface="Montserrat"/>
                <a:ea typeface="Montserrat"/>
                <a:cs typeface="Montserrat"/>
                <a:sym typeface="Montserrat"/>
              </a:rPr>
              <a:t>saamiseks</a:t>
            </a:r>
            <a:r>
              <a:rPr lang="en-GB" sz="2333" dirty="0">
                <a:solidFill>
                  <a:srgbClr val="3F3F3F"/>
                </a:solidFill>
                <a:latin typeface="Montserrat"/>
                <a:ea typeface="Montserrat"/>
                <a:cs typeface="Montserrat"/>
                <a:sym typeface="Montserrat"/>
              </a:rPr>
              <a:t> </a:t>
            </a:r>
            <a:r>
              <a:rPr lang="en-GB" sz="2333" dirty="0" err="1">
                <a:solidFill>
                  <a:srgbClr val="3F3F3F"/>
                </a:solidFill>
                <a:latin typeface="Montserrat"/>
                <a:ea typeface="Montserrat"/>
                <a:cs typeface="Montserrat"/>
                <a:sym typeface="Montserrat"/>
              </a:rPr>
              <a:t>pöörduda</a:t>
            </a:r>
            <a:endParaRPr sz="2333" dirty="0">
              <a:solidFill>
                <a:srgbClr val="3F3F3F"/>
              </a:solidFill>
              <a:latin typeface="Montserrat"/>
              <a:ea typeface="Montserrat"/>
              <a:cs typeface="Montserrat"/>
              <a:sym typeface="Montserrat"/>
            </a:endParaRPr>
          </a:p>
          <a:p>
            <a:pPr>
              <a:lnSpc>
                <a:spcPct val="150000"/>
              </a:lnSpc>
              <a:buClr>
                <a:srgbClr val="000000"/>
              </a:buClr>
              <a:buSzPts val="3500"/>
            </a:pPr>
            <a:r>
              <a:rPr lang="en-GB" sz="2333" dirty="0">
                <a:solidFill>
                  <a:srgbClr val="3F3F3F"/>
                </a:solidFill>
                <a:latin typeface="Montserrat"/>
                <a:ea typeface="Montserrat"/>
                <a:cs typeface="Montserrat"/>
                <a:sym typeface="Montserrat"/>
              </a:rPr>
              <a:t>• Abi </a:t>
            </a:r>
            <a:r>
              <a:rPr lang="en-GB" sz="2333" dirty="0" err="1">
                <a:solidFill>
                  <a:srgbClr val="3F3F3F"/>
                </a:solidFill>
                <a:latin typeface="Montserrat"/>
                <a:ea typeface="Montserrat"/>
                <a:cs typeface="Montserrat"/>
                <a:sym typeface="Montserrat"/>
              </a:rPr>
              <a:t>osutamine</a:t>
            </a:r>
            <a:r>
              <a:rPr lang="en-GB" sz="2333" dirty="0">
                <a:solidFill>
                  <a:srgbClr val="3F3F3F"/>
                </a:solidFill>
                <a:latin typeface="Montserrat"/>
                <a:ea typeface="Montserrat"/>
                <a:cs typeface="Montserrat"/>
                <a:sym typeface="Montserrat"/>
              </a:rPr>
              <a:t>, </a:t>
            </a:r>
            <a:r>
              <a:rPr lang="en-GB" sz="2333" dirty="0" err="1">
                <a:solidFill>
                  <a:srgbClr val="3F3F3F"/>
                </a:solidFill>
                <a:latin typeface="Montserrat"/>
                <a:ea typeface="Montserrat"/>
                <a:cs typeface="Montserrat"/>
                <a:sym typeface="Montserrat"/>
              </a:rPr>
              <a:t>kuni</a:t>
            </a:r>
            <a:r>
              <a:rPr lang="en-GB" sz="2333" dirty="0">
                <a:solidFill>
                  <a:srgbClr val="3F3F3F"/>
                </a:solidFill>
                <a:latin typeface="Montserrat"/>
                <a:ea typeface="Montserrat"/>
                <a:cs typeface="Montserrat"/>
                <a:sym typeface="Montserrat"/>
              </a:rPr>
              <a:t> </a:t>
            </a:r>
            <a:r>
              <a:rPr lang="en-GB" sz="2333" dirty="0" err="1">
                <a:solidFill>
                  <a:srgbClr val="3F3F3F"/>
                </a:solidFill>
                <a:latin typeface="Montserrat"/>
                <a:ea typeface="Montserrat"/>
                <a:cs typeface="Montserrat"/>
                <a:sym typeface="Montserrat"/>
              </a:rPr>
              <a:t>kriis</a:t>
            </a:r>
            <a:r>
              <a:rPr lang="en-GB" sz="2333" dirty="0">
                <a:solidFill>
                  <a:srgbClr val="3F3F3F"/>
                </a:solidFill>
                <a:latin typeface="Montserrat"/>
                <a:ea typeface="Montserrat"/>
                <a:cs typeface="Montserrat"/>
                <a:sym typeface="Montserrat"/>
              </a:rPr>
              <a:t> </a:t>
            </a:r>
            <a:r>
              <a:rPr lang="en-GB" sz="2333" dirty="0" err="1">
                <a:solidFill>
                  <a:srgbClr val="3F3F3F"/>
                </a:solidFill>
                <a:latin typeface="Montserrat"/>
                <a:ea typeface="Montserrat"/>
                <a:cs typeface="Montserrat"/>
                <a:sym typeface="Montserrat"/>
              </a:rPr>
              <a:t>leeveneb</a:t>
            </a:r>
            <a:r>
              <a:rPr lang="en-GB" sz="2333" dirty="0">
                <a:solidFill>
                  <a:srgbClr val="3F3F3F"/>
                </a:solidFill>
                <a:latin typeface="Montserrat"/>
                <a:ea typeface="Montserrat"/>
                <a:cs typeface="Montserrat"/>
                <a:sym typeface="Montserrat"/>
              </a:rPr>
              <a:t> </a:t>
            </a:r>
            <a:r>
              <a:rPr lang="en-GB" sz="2333" dirty="0" err="1">
                <a:solidFill>
                  <a:srgbClr val="3F3F3F"/>
                </a:solidFill>
                <a:latin typeface="Montserrat"/>
                <a:ea typeface="Montserrat"/>
                <a:cs typeface="Montserrat"/>
                <a:sym typeface="Montserrat"/>
              </a:rPr>
              <a:t>või</a:t>
            </a:r>
            <a:r>
              <a:rPr lang="en-GB" sz="2333" dirty="0">
                <a:solidFill>
                  <a:srgbClr val="3F3F3F"/>
                </a:solidFill>
                <a:latin typeface="Montserrat"/>
                <a:ea typeface="Montserrat"/>
                <a:cs typeface="Montserrat"/>
                <a:sym typeface="Montserrat"/>
              </a:rPr>
              <a:t> </a:t>
            </a:r>
            <a:r>
              <a:rPr lang="en-GB" sz="2333" dirty="0" err="1">
                <a:solidFill>
                  <a:srgbClr val="3F3F3F"/>
                </a:solidFill>
                <a:latin typeface="Montserrat"/>
                <a:ea typeface="Montserrat"/>
                <a:cs typeface="Montserrat"/>
                <a:sym typeface="Montserrat"/>
              </a:rPr>
              <a:t>kuni</a:t>
            </a:r>
            <a:r>
              <a:rPr lang="en-GB" sz="2333" dirty="0">
                <a:solidFill>
                  <a:srgbClr val="3F3F3F"/>
                </a:solidFill>
                <a:latin typeface="Montserrat"/>
                <a:ea typeface="Montserrat"/>
                <a:cs typeface="Montserrat"/>
                <a:sym typeface="Montserrat"/>
              </a:rPr>
              <a:t> </a:t>
            </a:r>
            <a:r>
              <a:rPr lang="en-GB" sz="2333" dirty="0" err="1">
                <a:solidFill>
                  <a:srgbClr val="3F3F3F"/>
                </a:solidFill>
                <a:latin typeface="Montserrat"/>
                <a:ea typeface="Montserrat"/>
                <a:cs typeface="Montserrat"/>
                <a:sym typeface="Montserrat"/>
              </a:rPr>
              <a:t>inimene</a:t>
            </a:r>
            <a:r>
              <a:rPr lang="en-GB" sz="2333" dirty="0">
                <a:solidFill>
                  <a:srgbClr val="3F3F3F"/>
                </a:solidFill>
                <a:latin typeface="Montserrat"/>
                <a:ea typeface="Montserrat"/>
                <a:cs typeface="Montserrat"/>
                <a:sym typeface="Montserrat"/>
              </a:rPr>
              <a:t> </a:t>
            </a:r>
            <a:r>
              <a:rPr lang="en-GB" sz="2333" dirty="0" err="1">
                <a:solidFill>
                  <a:srgbClr val="3F3F3F"/>
                </a:solidFill>
                <a:latin typeface="Montserrat"/>
                <a:ea typeface="Montserrat"/>
                <a:cs typeface="Montserrat"/>
                <a:sym typeface="Montserrat"/>
              </a:rPr>
              <a:t>jõuab</a:t>
            </a:r>
            <a:r>
              <a:rPr lang="en-GB" sz="2333" dirty="0">
                <a:solidFill>
                  <a:srgbClr val="3F3F3F"/>
                </a:solidFill>
                <a:latin typeface="Montserrat"/>
                <a:ea typeface="Montserrat"/>
                <a:cs typeface="Montserrat"/>
                <a:sym typeface="Montserrat"/>
              </a:rPr>
              <a:t> </a:t>
            </a:r>
            <a:r>
              <a:rPr lang="en-GB" sz="2333" dirty="0" err="1">
                <a:solidFill>
                  <a:srgbClr val="3F3F3F"/>
                </a:solidFill>
                <a:latin typeface="Montserrat"/>
                <a:ea typeface="Montserrat"/>
                <a:cs typeface="Montserrat"/>
                <a:sym typeface="Montserrat"/>
              </a:rPr>
              <a:t>vajaliku</a:t>
            </a:r>
            <a:r>
              <a:rPr lang="en-GB" sz="2333" dirty="0">
                <a:solidFill>
                  <a:srgbClr val="3F3F3F"/>
                </a:solidFill>
                <a:latin typeface="Montserrat"/>
                <a:ea typeface="Montserrat"/>
                <a:cs typeface="Montserrat"/>
                <a:sym typeface="Montserrat"/>
              </a:rPr>
              <a:t> </a:t>
            </a:r>
            <a:r>
              <a:rPr lang="en-GB" sz="2333" dirty="0" err="1">
                <a:solidFill>
                  <a:srgbClr val="3F3F3F"/>
                </a:solidFill>
                <a:latin typeface="Montserrat"/>
                <a:ea typeface="Montserrat"/>
                <a:cs typeface="Montserrat"/>
                <a:sym typeface="Montserrat"/>
              </a:rPr>
              <a:t>professionaalse</a:t>
            </a:r>
            <a:r>
              <a:rPr lang="en-GB" sz="2333" dirty="0">
                <a:solidFill>
                  <a:srgbClr val="3F3F3F"/>
                </a:solidFill>
                <a:latin typeface="Montserrat"/>
                <a:ea typeface="Montserrat"/>
                <a:cs typeface="Montserrat"/>
                <a:sym typeface="Montserrat"/>
              </a:rPr>
              <a:t> </a:t>
            </a:r>
            <a:r>
              <a:rPr lang="en-GB" sz="2333" dirty="0" err="1">
                <a:solidFill>
                  <a:srgbClr val="3F3F3F"/>
                </a:solidFill>
                <a:latin typeface="Montserrat"/>
                <a:ea typeface="Montserrat"/>
                <a:cs typeface="Montserrat"/>
                <a:sym typeface="Montserrat"/>
              </a:rPr>
              <a:t>abini</a:t>
            </a:r>
            <a:r>
              <a:rPr lang="en-GB" sz="2333" dirty="0">
                <a:solidFill>
                  <a:srgbClr val="3F3F3F"/>
                </a:solidFill>
                <a:latin typeface="Montserrat"/>
                <a:ea typeface="Montserrat"/>
                <a:cs typeface="Montserrat"/>
                <a:sym typeface="Montserrat"/>
              </a:rPr>
              <a:t>.</a:t>
            </a:r>
            <a:endParaRPr sz="2333" dirty="0">
              <a:solidFill>
                <a:srgbClr val="3F3F3F"/>
              </a:solidFill>
              <a:latin typeface="Montserrat"/>
              <a:ea typeface="Montserrat"/>
              <a:cs typeface="Montserrat"/>
              <a:sym typeface="Montserrat"/>
            </a:endParaRPr>
          </a:p>
        </p:txBody>
      </p:sp>
      <p:cxnSp>
        <p:nvCxnSpPr>
          <p:cNvPr id="170" name="Google Shape;170;gc21f9b3230_0_698"/>
          <p:cNvCxnSpPr/>
          <p:nvPr/>
        </p:nvCxnSpPr>
        <p:spPr>
          <a:xfrm>
            <a:off x="4113619" y="2159000"/>
            <a:ext cx="7315200" cy="0"/>
          </a:xfrm>
          <a:prstGeom prst="straightConnector1">
            <a:avLst/>
          </a:prstGeom>
          <a:noFill/>
          <a:ln w="66675" cap="flat" cmpd="sng">
            <a:solidFill>
              <a:srgbClr val="AFEEC0"/>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9">
                                            <p:txEl>
                                              <p:pRg st="0" end="0"/>
                                            </p:txEl>
                                          </p:spTgt>
                                        </p:tgtEl>
                                        <p:attrNameLst>
                                          <p:attrName>style.visibility</p:attrName>
                                        </p:attrNameLst>
                                      </p:cBhvr>
                                      <p:to>
                                        <p:strVal val="visible"/>
                                      </p:to>
                                    </p:set>
                                    <p:animEffect transition="in" filter="fade">
                                      <p:cBhvr>
                                        <p:cTn id="7" dur="1000"/>
                                        <p:tgtEl>
                                          <p:spTgt spid="16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9">
                                            <p:txEl>
                                              <p:pRg st="1" end="1"/>
                                            </p:txEl>
                                          </p:spTgt>
                                        </p:tgtEl>
                                        <p:attrNameLst>
                                          <p:attrName>style.visibility</p:attrName>
                                        </p:attrNameLst>
                                      </p:cBhvr>
                                      <p:to>
                                        <p:strVal val="visible"/>
                                      </p:to>
                                    </p:set>
                                    <p:animEffect transition="in" filter="fade">
                                      <p:cBhvr>
                                        <p:cTn id="12" dur="1000"/>
                                        <p:tgtEl>
                                          <p:spTgt spid="16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9">
                                            <p:txEl>
                                              <p:pRg st="2" end="2"/>
                                            </p:txEl>
                                          </p:spTgt>
                                        </p:tgtEl>
                                        <p:attrNameLst>
                                          <p:attrName>style.visibility</p:attrName>
                                        </p:attrNameLst>
                                      </p:cBhvr>
                                      <p:to>
                                        <p:strVal val="visible"/>
                                      </p:to>
                                    </p:set>
                                    <p:animEffect transition="in" filter="fade">
                                      <p:cBhvr>
                                        <p:cTn id="17" dur="1000"/>
                                        <p:tgtEl>
                                          <p:spTgt spid="16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9">
                                            <p:txEl>
                                              <p:pRg st="3" end="3"/>
                                            </p:txEl>
                                          </p:spTgt>
                                        </p:tgtEl>
                                        <p:attrNameLst>
                                          <p:attrName>style.visibility</p:attrName>
                                        </p:attrNameLst>
                                      </p:cBhvr>
                                      <p:to>
                                        <p:strVal val="visible"/>
                                      </p:to>
                                    </p:set>
                                    <p:animEffect transition="in" filter="fade">
                                      <p:cBhvr>
                                        <p:cTn id="22" dur="1000"/>
                                        <p:tgtEl>
                                          <p:spTgt spid="16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3"/>
          <p:cNvSpPr/>
          <p:nvPr/>
        </p:nvSpPr>
        <p:spPr>
          <a:xfrm>
            <a:off x="0" y="0"/>
            <a:ext cx="12192000" cy="6858000"/>
          </a:xfrm>
          <a:custGeom>
            <a:avLst/>
            <a:gdLst/>
            <a:ahLst/>
            <a:cxnLst/>
            <a:rect l="l" t="t" r="r" b="b"/>
            <a:pathLst>
              <a:path w="18288000" h="10287000" extrusionOk="0">
                <a:moveTo>
                  <a:pt x="18288000" y="0"/>
                </a:moveTo>
                <a:lnTo>
                  <a:pt x="0" y="0"/>
                </a:lnTo>
                <a:lnTo>
                  <a:pt x="0" y="10286999"/>
                </a:lnTo>
                <a:lnTo>
                  <a:pt x="18288000" y="10286999"/>
                </a:lnTo>
                <a:lnTo>
                  <a:pt x="18288000" y="0"/>
                </a:lnTo>
                <a:close/>
              </a:path>
            </a:pathLst>
          </a:custGeom>
          <a:solidFill>
            <a:srgbClr val="F1FCF4"/>
          </a:solidFill>
          <a:ln>
            <a:noFill/>
          </a:ln>
        </p:spPr>
        <p:txBody>
          <a:bodyPr spcFirstLastPara="1" wrap="square" lIns="0" tIns="0" rIns="0" bIns="0" anchor="t" anchorCtr="0">
            <a:noAutofit/>
          </a:bodyPr>
          <a:lstStyle/>
          <a:p>
            <a:pPr>
              <a:buClr>
                <a:srgbClr val="000000"/>
              </a:buClr>
              <a:buSzPts val="1800"/>
            </a:pPr>
            <a:endParaRPr sz="1200">
              <a:solidFill>
                <a:schemeClr val="dk1"/>
              </a:solidFill>
              <a:latin typeface="Calibri"/>
              <a:ea typeface="Calibri"/>
              <a:cs typeface="Calibri"/>
              <a:sym typeface="Calibri"/>
            </a:endParaRPr>
          </a:p>
        </p:txBody>
      </p:sp>
      <p:cxnSp>
        <p:nvCxnSpPr>
          <p:cNvPr id="176" name="Google Shape;176;p3"/>
          <p:cNvCxnSpPr/>
          <p:nvPr/>
        </p:nvCxnSpPr>
        <p:spPr>
          <a:xfrm rot="10800000">
            <a:off x="5842000" y="1167810"/>
            <a:ext cx="0" cy="4876805"/>
          </a:xfrm>
          <a:prstGeom prst="straightConnector1">
            <a:avLst/>
          </a:prstGeom>
          <a:noFill/>
          <a:ln w="66675" cap="flat" cmpd="sng">
            <a:solidFill>
              <a:srgbClr val="AFEEC0"/>
            </a:solidFill>
            <a:prstDash val="solid"/>
            <a:round/>
            <a:headEnd type="none" w="sm" len="sm"/>
            <a:tailEnd type="none" w="sm" len="sm"/>
          </a:ln>
        </p:spPr>
      </p:cxnSp>
      <p:sp>
        <p:nvSpPr>
          <p:cNvPr id="177" name="Google Shape;177;p3"/>
          <p:cNvSpPr txBox="1"/>
          <p:nvPr/>
        </p:nvSpPr>
        <p:spPr>
          <a:xfrm>
            <a:off x="5958967" y="1197717"/>
            <a:ext cx="6095600" cy="625851"/>
          </a:xfrm>
          <a:prstGeom prst="rect">
            <a:avLst/>
          </a:prstGeom>
          <a:noFill/>
          <a:ln>
            <a:noFill/>
          </a:ln>
        </p:spPr>
        <p:txBody>
          <a:bodyPr spcFirstLastPara="1" wrap="square" lIns="60950" tIns="30467" rIns="60950" bIns="30467" anchor="t" anchorCtr="0">
            <a:spAutoFit/>
          </a:bodyPr>
          <a:lstStyle/>
          <a:p>
            <a:pPr>
              <a:buClr>
                <a:srgbClr val="000000"/>
              </a:buClr>
              <a:buSzPts val="2800"/>
            </a:pPr>
            <a:r>
              <a:rPr lang="en-GB" sz="3667">
                <a:solidFill>
                  <a:srgbClr val="AFEEC0"/>
                </a:solidFill>
                <a:latin typeface="Montserrat"/>
                <a:ea typeface="Montserrat"/>
                <a:cs typeface="Montserrat"/>
                <a:sym typeface="Montserrat"/>
              </a:rPr>
              <a:t>ESMAABI TEGEVUSKAVA</a:t>
            </a:r>
            <a:endParaRPr sz="3667">
              <a:solidFill>
                <a:srgbClr val="AFEEC0"/>
              </a:solidFill>
              <a:latin typeface="Montserrat"/>
              <a:ea typeface="Montserrat"/>
              <a:cs typeface="Montserrat"/>
              <a:sym typeface="Montserrat"/>
            </a:endParaRPr>
          </a:p>
        </p:txBody>
      </p:sp>
      <p:sp>
        <p:nvSpPr>
          <p:cNvPr id="178" name="Google Shape;178;p3"/>
          <p:cNvSpPr txBox="1"/>
          <p:nvPr/>
        </p:nvSpPr>
        <p:spPr>
          <a:xfrm>
            <a:off x="5842000" y="1891567"/>
            <a:ext cx="6212600" cy="4801288"/>
          </a:xfrm>
          <a:prstGeom prst="rect">
            <a:avLst/>
          </a:prstGeom>
          <a:noFill/>
          <a:ln>
            <a:noFill/>
          </a:ln>
        </p:spPr>
        <p:txBody>
          <a:bodyPr spcFirstLastPara="1" wrap="square" lIns="60950" tIns="30467" rIns="60950" bIns="30467" anchor="t" anchorCtr="0">
            <a:spAutoFit/>
          </a:bodyPr>
          <a:lstStyle/>
          <a:p>
            <a:pPr>
              <a:lnSpc>
                <a:spcPct val="115000"/>
              </a:lnSpc>
              <a:buClr>
                <a:schemeClr val="dk1"/>
              </a:buClr>
              <a:buSzPts val="2400"/>
            </a:pPr>
            <a:r>
              <a:rPr lang="en-GB" sz="2200" b="1">
                <a:solidFill>
                  <a:srgbClr val="3F3F3F"/>
                </a:solidFill>
                <a:latin typeface="Montserrat"/>
                <a:ea typeface="Montserrat"/>
                <a:cs typeface="Montserrat"/>
                <a:sym typeface="Montserrat"/>
              </a:rPr>
              <a:t>1. </a:t>
            </a:r>
            <a:r>
              <a:rPr lang="en-GB" sz="2200" b="1" u="sng">
                <a:solidFill>
                  <a:schemeClr val="hlink"/>
                </a:solidFill>
                <a:latin typeface="Montserrat"/>
                <a:ea typeface="Montserrat"/>
                <a:cs typeface="Montserrat"/>
                <a:sym typeface="Montserrat"/>
                <a:hlinkClick r:id="rId3"/>
              </a:rPr>
              <a:t>Lähene ja hinda olukorda</a:t>
            </a:r>
            <a:r>
              <a:rPr lang="en-GB" sz="2200">
                <a:solidFill>
                  <a:srgbClr val="3F3F3F"/>
                </a:solidFill>
                <a:latin typeface="Montserrat"/>
                <a:ea typeface="Montserrat"/>
                <a:cs typeface="Montserrat"/>
                <a:sym typeface="Montserrat"/>
              </a:rPr>
              <a:t> - oht endale või teistele</a:t>
            </a:r>
            <a:endParaRPr sz="2200">
              <a:solidFill>
                <a:srgbClr val="3F3F3F"/>
              </a:solidFill>
              <a:latin typeface="Montserrat"/>
              <a:ea typeface="Montserrat"/>
              <a:cs typeface="Montserrat"/>
              <a:sym typeface="Montserrat"/>
            </a:endParaRPr>
          </a:p>
          <a:p>
            <a:pPr>
              <a:lnSpc>
                <a:spcPct val="115000"/>
              </a:lnSpc>
              <a:spcBef>
                <a:spcPts val="1067"/>
              </a:spcBef>
              <a:buClr>
                <a:schemeClr val="dk1"/>
              </a:buClr>
              <a:buSzPts val="2400"/>
            </a:pPr>
            <a:r>
              <a:rPr lang="en-GB" sz="2200" b="1">
                <a:solidFill>
                  <a:srgbClr val="3F3F3F"/>
                </a:solidFill>
                <a:latin typeface="Montserrat"/>
                <a:ea typeface="Montserrat"/>
                <a:cs typeface="Montserrat"/>
                <a:sym typeface="Montserrat"/>
              </a:rPr>
              <a:t>2. Kuula toetavalt</a:t>
            </a:r>
            <a:r>
              <a:rPr lang="en-GB" sz="2200">
                <a:solidFill>
                  <a:srgbClr val="3F3F3F"/>
                </a:solidFill>
                <a:latin typeface="Montserrat"/>
                <a:ea typeface="Montserrat"/>
                <a:cs typeface="Montserrat"/>
                <a:sym typeface="Montserrat"/>
              </a:rPr>
              <a:t> (aktiivselt)</a:t>
            </a:r>
            <a:endParaRPr sz="2200">
              <a:solidFill>
                <a:srgbClr val="3F3F3F"/>
              </a:solidFill>
              <a:latin typeface="Montserrat"/>
              <a:ea typeface="Montserrat"/>
              <a:cs typeface="Montserrat"/>
              <a:sym typeface="Montserrat"/>
            </a:endParaRPr>
          </a:p>
          <a:p>
            <a:pPr>
              <a:lnSpc>
                <a:spcPct val="115000"/>
              </a:lnSpc>
              <a:spcBef>
                <a:spcPts val="1067"/>
              </a:spcBef>
              <a:buClr>
                <a:schemeClr val="dk1"/>
              </a:buClr>
              <a:buSzPts val="2400"/>
            </a:pPr>
            <a:r>
              <a:rPr lang="en-GB" sz="2200" b="1">
                <a:solidFill>
                  <a:srgbClr val="3F3F3F"/>
                </a:solidFill>
                <a:latin typeface="Montserrat"/>
                <a:ea typeface="Montserrat"/>
                <a:cs typeface="Montserrat"/>
                <a:sym typeface="Montserrat"/>
              </a:rPr>
              <a:t>3. </a:t>
            </a:r>
            <a:r>
              <a:rPr lang="en-GB" sz="2200">
                <a:solidFill>
                  <a:srgbClr val="3F3F3F"/>
                </a:solidFill>
                <a:latin typeface="Montserrat"/>
                <a:ea typeface="Montserrat"/>
                <a:cs typeface="Montserrat"/>
                <a:sym typeface="Montserrat"/>
              </a:rPr>
              <a:t>Anna </a:t>
            </a:r>
            <a:r>
              <a:rPr lang="en-GB" sz="2200" b="1">
                <a:solidFill>
                  <a:srgbClr val="3F3F3F"/>
                </a:solidFill>
                <a:latin typeface="Montserrat"/>
                <a:ea typeface="Montserrat"/>
                <a:cs typeface="Montserrat"/>
                <a:sym typeface="Montserrat"/>
              </a:rPr>
              <a:t>kindlustunnet</a:t>
            </a:r>
            <a:r>
              <a:rPr lang="en-GB" sz="2200">
                <a:solidFill>
                  <a:srgbClr val="3F3F3F"/>
                </a:solidFill>
                <a:latin typeface="Montserrat"/>
                <a:ea typeface="Montserrat"/>
                <a:cs typeface="Montserrat"/>
                <a:sym typeface="Montserrat"/>
              </a:rPr>
              <a:t>, paku tuge ja </a:t>
            </a:r>
            <a:r>
              <a:rPr lang="en-GB" sz="2200" b="1">
                <a:solidFill>
                  <a:srgbClr val="3F3F3F"/>
                </a:solidFill>
                <a:latin typeface="Montserrat"/>
                <a:ea typeface="Montserrat"/>
                <a:cs typeface="Montserrat"/>
                <a:sym typeface="Montserrat"/>
              </a:rPr>
              <a:t>teavet</a:t>
            </a:r>
            <a:endParaRPr sz="2200" b="1">
              <a:solidFill>
                <a:srgbClr val="3F3F3F"/>
              </a:solidFill>
              <a:latin typeface="Montserrat"/>
              <a:ea typeface="Montserrat"/>
              <a:cs typeface="Montserrat"/>
              <a:sym typeface="Montserrat"/>
            </a:endParaRPr>
          </a:p>
          <a:p>
            <a:pPr>
              <a:lnSpc>
                <a:spcPct val="115000"/>
              </a:lnSpc>
              <a:spcBef>
                <a:spcPts val="1067"/>
              </a:spcBef>
              <a:buClr>
                <a:schemeClr val="dk1"/>
              </a:buClr>
              <a:buSzPts val="2400"/>
            </a:pPr>
            <a:r>
              <a:rPr lang="en-GB" sz="2200" b="1">
                <a:solidFill>
                  <a:srgbClr val="3F3F3F"/>
                </a:solidFill>
                <a:latin typeface="Montserrat"/>
                <a:ea typeface="Montserrat"/>
                <a:cs typeface="Montserrat"/>
                <a:sym typeface="Montserrat"/>
              </a:rPr>
              <a:t>4. </a:t>
            </a:r>
            <a:r>
              <a:rPr lang="en-GB" sz="2200">
                <a:solidFill>
                  <a:srgbClr val="3F3F3F"/>
                </a:solidFill>
                <a:latin typeface="Montserrat"/>
                <a:ea typeface="Montserrat"/>
                <a:cs typeface="Montserrat"/>
                <a:sym typeface="Montserrat"/>
              </a:rPr>
              <a:t>Julgusta asjakohase </a:t>
            </a:r>
            <a:r>
              <a:rPr lang="en-GB" sz="2200" b="1">
                <a:solidFill>
                  <a:srgbClr val="3F3F3F"/>
                </a:solidFill>
                <a:latin typeface="Montserrat"/>
                <a:ea typeface="Montserrat"/>
                <a:cs typeface="Montserrat"/>
                <a:sym typeface="Montserrat"/>
              </a:rPr>
              <a:t>professionaalse abi</a:t>
            </a:r>
            <a:r>
              <a:rPr lang="en-GB" sz="2200">
                <a:solidFill>
                  <a:srgbClr val="3F3F3F"/>
                </a:solidFill>
                <a:latin typeface="Montserrat"/>
                <a:ea typeface="Montserrat"/>
                <a:cs typeface="Montserrat"/>
                <a:sym typeface="Montserrat"/>
              </a:rPr>
              <a:t> kasutamist</a:t>
            </a:r>
            <a:endParaRPr sz="2200">
              <a:solidFill>
                <a:srgbClr val="3F3F3F"/>
              </a:solidFill>
              <a:latin typeface="Montserrat"/>
              <a:ea typeface="Montserrat"/>
              <a:cs typeface="Montserrat"/>
              <a:sym typeface="Montserrat"/>
            </a:endParaRPr>
          </a:p>
          <a:p>
            <a:pPr>
              <a:lnSpc>
                <a:spcPct val="115000"/>
              </a:lnSpc>
              <a:spcBef>
                <a:spcPts val="1067"/>
              </a:spcBef>
              <a:buClr>
                <a:schemeClr val="dk1"/>
              </a:buClr>
              <a:buSzPts val="2400"/>
            </a:pPr>
            <a:r>
              <a:rPr lang="en-GB" sz="2200" b="1">
                <a:solidFill>
                  <a:srgbClr val="3F3F3F"/>
                </a:solidFill>
                <a:latin typeface="Montserrat"/>
                <a:ea typeface="Montserrat"/>
                <a:cs typeface="Montserrat"/>
                <a:sym typeface="Montserrat"/>
              </a:rPr>
              <a:t>5. </a:t>
            </a:r>
            <a:r>
              <a:rPr lang="en-GB" sz="2200">
                <a:solidFill>
                  <a:srgbClr val="3F3F3F"/>
                </a:solidFill>
                <a:latin typeface="Montserrat"/>
                <a:ea typeface="Montserrat"/>
                <a:cs typeface="Montserrat"/>
                <a:sym typeface="Montserrat"/>
              </a:rPr>
              <a:t>Julgusta </a:t>
            </a:r>
            <a:r>
              <a:rPr lang="en-GB" sz="2200" b="1">
                <a:solidFill>
                  <a:srgbClr val="3F3F3F"/>
                </a:solidFill>
                <a:latin typeface="Montserrat"/>
                <a:ea typeface="Montserrat"/>
                <a:cs typeface="Montserrat"/>
                <a:sym typeface="Montserrat"/>
              </a:rPr>
              <a:t>eneseabi</a:t>
            </a:r>
            <a:r>
              <a:rPr lang="en-GB" sz="2200">
                <a:solidFill>
                  <a:srgbClr val="3F3F3F"/>
                </a:solidFill>
                <a:latin typeface="Montserrat"/>
                <a:ea typeface="Montserrat"/>
                <a:cs typeface="Montserrat"/>
                <a:sym typeface="Montserrat"/>
              </a:rPr>
              <a:t> ja muid </a:t>
            </a:r>
            <a:r>
              <a:rPr lang="en-GB" sz="2200" b="1">
                <a:solidFill>
                  <a:srgbClr val="3F3F3F"/>
                </a:solidFill>
                <a:latin typeface="Montserrat"/>
                <a:ea typeface="Montserrat"/>
                <a:cs typeface="Montserrat"/>
                <a:sym typeface="Montserrat"/>
              </a:rPr>
              <a:t>toetusstrateegiad</a:t>
            </a:r>
            <a:endParaRPr sz="2200" b="1">
              <a:solidFill>
                <a:srgbClr val="3F3F3F"/>
              </a:solidFill>
              <a:latin typeface="Montserrat"/>
              <a:ea typeface="Montserrat"/>
              <a:cs typeface="Montserrat"/>
              <a:sym typeface="Montserrat"/>
            </a:endParaRPr>
          </a:p>
          <a:p>
            <a:pPr>
              <a:lnSpc>
                <a:spcPct val="115000"/>
              </a:lnSpc>
              <a:spcBef>
                <a:spcPts val="1067"/>
              </a:spcBef>
              <a:spcAft>
                <a:spcPts val="1067"/>
              </a:spcAft>
              <a:buClr>
                <a:srgbClr val="000000"/>
              </a:buClr>
              <a:buSzPts val="2400"/>
            </a:pPr>
            <a:r>
              <a:rPr lang="en-GB" sz="2200" b="1">
                <a:solidFill>
                  <a:srgbClr val="3F3F3F"/>
                </a:solidFill>
                <a:latin typeface="Montserrat"/>
                <a:ea typeface="Montserrat"/>
                <a:cs typeface="Montserrat"/>
                <a:sym typeface="Montserrat"/>
              </a:rPr>
              <a:t>(6. Hoolitse enda eest)</a:t>
            </a:r>
            <a:endParaRPr sz="2933">
              <a:solidFill>
                <a:srgbClr val="3F3F3F"/>
              </a:solidFill>
              <a:latin typeface="Montserrat"/>
              <a:ea typeface="Montserrat"/>
              <a:cs typeface="Montserrat"/>
              <a:sym typeface="Montserrat"/>
            </a:endParaRPr>
          </a:p>
        </p:txBody>
      </p:sp>
      <p:pic>
        <p:nvPicPr>
          <p:cNvPr id="179" name="Google Shape;179;p3"/>
          <p:cNvPicPr preferRelativeResize="0"/>
          <p:nvPr/>
        </p:nvPicPr>
        <p:blipFill rotWithShape="1">
          <a:blip r:embed="rId4">
            <a:alphaModFix/>
          </a:blip>
          <a:srcRect/>
          <a:stretch/>
        </p:blipFill>
        <p:spPr>
          <a:xfrm>
            <a:off x="0" y="1127759"/>
            <a:ext cx="8646160" cy="5728208"/>
          </a:xfrm>
          <a:prstGeom prst="rect">
            <a:avLst/>
          </a:prstGeom>
          <a:noFill/>
          <a:ln>
            <a:noFill/>
          </a:ln>
        </p:spPr>
      </p:pic>
      <p:pic>
        <p:nvPicPr>
          <p:cNvPr id="180" name="Google Shape;180;p3" descr="A picture containing text&#10;&#10;Description automatically generated"/>
          <p:cNvPicPr preferRelativeResize="0"/>
          <p:nvPr/>
        </p:nvPicPr>
        <p:blipFill rotWithShape="1">
          <a:blip r:embed="rId5">
            <a:alphaModFix/>
          </a:blip>
          <a:srcRect/>
          <a:stretch/>
        </p:blipFill>
        <p:spPr>
          <a:xfrm>
            <a:off x="70999" y="3658988"/>
            <a:ext cx="3037841" cy="262556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gf0e12167c2_0_238"/>
          <p:cNvSpPr/>
          <p:nvPr/>
        </p:nvSpPr>
        <p:spPr>
          <a:xfrm>
            <a:off x="0" y="0"/>
            <a:ext cx="12192000" cy="6858000"/>
          </a:xfrm>
          <a:custGeom>
            <a:avLst/>
            <a:gdLst/>
            <a:ahLst/>
            <a:cxnLst/>
            <a:rect l="l" t="t" r="r" b="b"/>
            <a:pathLst>
              <a:path w="18288000" h="10287000" extrusionOk="0">
                <a:moveTo>
                  <a:pt x="18288000" y="0"/>
                </a:moveTo>
                <a:lnTo>
                  <a:pt x="0" y="0"/>
                </a:lnTo>
                <a:lnTo>
                  <a:pt x="0" y="10286999"/>
                </a:lnTo>
                <a:lnTo>
                  <a:pt x="18288000" y="10286999"/>
                </a:lnTo>
                <a:lnTo>
                  <a:pt x="18288000" y="0"/>
                </a:lnTo>
                <a:close/>
              </a:path>
            </a:pathLst>
          </a:custGeom>
          <a:solidFill>
            <a:srgbClr val="AFEEC0"/>
          </a:solidFill>
          <a:ln>
            <a:noFill/>
          </a:ln>
        </p:spPr>
        <p:txBody>
          <a:bodyPr spcFirstLastPara="1" wrap="square" lIns="0" tIns="0" rIns="0" bIns="0" anchor="t" anchorCtr="0">
            <a:noAutofit/>
          </a:bodyPr>
          <a:lstStyle/>
          <a:p>
            <a:endParaRPr sz="1200">
              <a:solidFill>
                <a:schemeClr val="dk1"/>
              </a:solidFill>
              <a:latin typeface="Calibri"/>
              <a:ea typeface="Calibri"/>
              <a:cs typeface="Calibri"/>
              <a:sym typeface="Calibri"/>
            </a:endParaRPr>
          </a:p>
        </p:txBody>
      </p:sp>
      <p:pic>
        <p:nvPicPr>
          <p:cNvPr id="186" name="Google Shape;186;gf0e12167c2_0_238"/>
          <p:cNvPicPr preferRelativeResize="0"/>
          <p:nvPr/>
        </p:nvPicPr>
        <p:blipFill rotWithShape="1">
          <a:blip r:embed="rId3">
            <a:alphaModFix/>
          </a:blip>
          <a:srcRect/>
          <a:stretch/>
        </p:blipFill>
        <p:spPr>
          <a:xfrm>
            <a:off x="2110385" y="1231150"/>
            <a:ext cx="4131284" cy="4207417"/>
          </a:xfrm>
          <a:prstGeom prst="rect">
            <a:avLst/>
          </a:prstGeom>
          <a:noFill/>
          <a:ln>
            <a:noFill/>
          </a:ln>
        </p:spPr>
      </p:pic>
      <p:grpSp>
        <p:nvGrpSpPr>
          <p:cNvPr id="187" name="Google Shape;187;gf0e12167c2_0_238"/>
          <p:cNvGrpSpPr/>
          <p:nvPr/>
        </p:nvGrpSpPr>
        <p:grpSpPr>
          <a:xfrm>
            <a:off x="0" y="0"/>
            <a:ext cx="5496560" cy="3923792"/>
            <a:chOff x="0" y="0"/>
            <a:chExt cx="8244840" cy="5885688"/>
          </a:xfrm>
        </p:grpSpPr>
        <p:pic>
          <p:nvPicPr>
            <p:cNvPr id="188" name="Google Shape;188;gf0e12167c2_0_238"/>
            <p:cNvPicPr preferRelativeResize="0"/>
            <p:nvPr/>
          </p:nvPicPr>
          <p:blipFill rotWithShape="1">
            <a:blip r:embed="rId4">
              <a:alphaModFix/>
            </a:blip>
            <a:srcRect/>
            <a:stretch/>
          </p:blipFill>
          <p:spPr>
            <a:xfrm>
              <a:off x="0" y="0"/>
              <a:ext cx="8244840" cy="5885688"/>
            </a:xfrm>
            <a:prstGeom prst="rect">
              <a:avLst/>
            </a:prstGeom>
            <a:noFill/>
            <a:ln>
              <a:noFill/>
            </a:ln>
          </p:spPr>
        </p:pic>
        <p:pic>
          <p:nvPicPr>
            <p:cNvPr id="189" name="Google Shape;189;gf0e12167c2_0_238"/>
            <p:cNvPicPr preferRelativeResize="0"/>
            <p:nvPr/>
          </p:nvPicPr>
          <p:blipFill rotWithShape="1">
            <a:blip r:embed="rId5">
              <a:alphaModFix/>
            </a:blip>
            <a:srcRect/>
            <a:stretch/>
          </p:blipFill>
          <p:spPr>
            <a:xfrm>
              <a:off x="304800" y="309288"/>
              <a:ext cx="3535414" cy="1192842"/>
            </a:xfrm>
            <a:prstGeom prst="rect">
              <a:avLst/>
            </a:prstGeom>
            <a:noFill/>
            <a:ln>
              <a:noFill/>
            </a:ln>
          </p:spPr>
        </p:pic>
      </p:grpSp>
      <p:sp>
        <p:nvSpPr>
          <p:cNvPr id="190" name="Google Shape;190;gf0e12167c2_0_238"/>
          <p:cNvSpPr txBox="1"/>
          <p:nvPr/>
        </p:nvSpPr>
        <p:spPr>
          <a:xfrm>
            <a:off x="2281725" y="1704810"/>
            <a:ext cx="3788600" cy="2897400"/>
          </a:xfrm>
          <a:prstGeom prst="rect">
            <a:avLst/>
          </a:prstGeom>
          <a:noFill/>
          <a:ln>
            <a:noFill/>
          </a:ln>
        </p:spPr>
        <p:txBody>
          <a:bodyPr spcFirstLastPara="1" wrap="square" lIns="60950" tIns="30467" rIns="60950" bIns="30467" anchor="t" anchorCtr="0">
            <a:noAutofit/>
          </a:bodyPr>
          <a:lstStyle/>
          <a:p>
            <a:pPr algn="ctr"/>
            <a:r>
              <a:rPr lang="en-GB" sz="3067">
                <a:solidFill>
                  <a:srgbClr val="3F3F3F"/>
                </a:solidFill>
                <a:latin typeface="Montserrat"/>
                <a:ea typeface="Montserrat"/>
                <a:cs typeface="Montserrat"/>
                <a:sym typeface="Montserrat"/>
              </a:rPr>
              <a:t>Rohkem infot vaimse tervise esmaabi kohta: </a:t>
            </a:r>
            <a:r>
              <a:rPr lang="en-GB" sz="3067" u="sng">
                <a:solidFill>
                  <a:schemeClr val="hlink"/>
                </a:solidFill>
                <a:latin typeface="Montserrat"/>
                <a:ea typeface="Montserrat"/>
                <a:cs typeface="Montserrat"/>
                <a:sym typeface="Montserrat"/>
                <a:hlinkClick r:id="rId6"/>
              </a:rPr>
              <a:t>esmaabi.peaasi.ee </a:t>
            </a:r>
            <a:endParaRPr sz="2000">
              <a:solidFill>
                <a:schemeClr val="dk1"/>
              </a:solidFill>
              <a:latin typeface="Calibri"/>
              <a:ea typeface="Calibri"/>
              <a:cs typeface="Calibri"/>
              <a:sym typeface="Calibri"/>
            </a:endParaRPr>
          </a:p>
        </p:txBody>
      </p:sp>
      <p:sp>
        <p:nvSpPr>
          <p:cNvPr id="191" name="Google Shape;191;gf0e12167c2_0_238"/>
          <p:cNvSpPr txBox="1"/>
          <p:nvPr/>
        </p:nvSpPr>
        <p:spPr>
          <a:xfrm>
            <a:off x="6755567" y="5365300"/>
            <a:ext cx="3033600" cy="595079"/>
          </a:xfrm>
          <a:prstGeom prst="rect">
            <a:avLst/>
          </a:prstGeom>
          <a:noFill/>
          <a:ln>
            <a:noFill/>
          </a:ln>
        </p:spPr>
        <p:txBody>
          <a:bodyPr spcFirstLastPara="1" wrap="square" lIns="60950" tIns="60950" rIns="60950" bIns="60950" anchor="t" anchorCtr="0">
            <a:spAutoFit/>
          </a:bodyPr>
          <a:lstStyle/>
          <a:p>
            <a:r>
              <a:rPr lang="en-GB" sz="3067">
                <a:latin typeface="Montserrat"/>
                <a:ea typeface="Montserrat"/>
                <a:cs typeface="Montserrat"/>
                <a:sym typeface="Montserrat"/>
              </a:rPr>
              <a:t>Tänud!</a:t>
            </a:r>
            <a:endParaRPr sz="3067">
              <a:latin typeface="Montserrat"/>
              <a:ea typeface="Montserrat"/>
              <a:cs typeface="Montserrat"/>
              <a:sym typeface="Montserrat"/>
            </a:endParaRPr>
          </a:p>
        </p:txBody>
      </p:sp>
      <p:sp>
        <p:nvSpPr>
          <p:cNvPr id="192" name="Google Shape;192;gf0e12167c2_0_238"/>
          <p:cNvSpPr txBox="1"/>
          <p:nvPr/>
        </p:nvSpPr>
        <p:spPr>
          <a:xfrm>
            <a:off x="8118467" y="3825600"/>
            <a:ext cx="2443000" cy="307756"/>
          </a:xfrm>
          <a:prstGeom prst="rect">
            <a:avLst/>
          </a:prstGeom>
          <a:noFill/>
          <a:ln>
            <a:noFill/>
          </a:ln>
        </p:spPr>
        <p:txBody>
          <a:bodyPr spcFirstLastPara="1" wrap="square" lIns="60950" tIns="60950" rIns="60950" bIns="60950" anchor="t" anchorCtr="0">
            <a:spAutoFit/>
          </a:bodyPr>
          <a:lstStyle/>
          <a:p>
            <a:pPr>
              <a:buClr>
                <a:schemeClr val="dk1"/>
              </a:buClr>
              <a:buSzPts val="1100"/>
            </a:pPr>
            <a:endParaRPr sz="1200">
              <a:latin typeface="Calibri"/>
              <a:ea typeface="Calibri"/>
              <a:cs typeface="Calibri"/>
              <a:sym typeface="Calibri"/>
            </a:endParaRPr>
          </a:p>
        </p:txBody>
      </p:sp>
      <p:pic>
        <p:nvPicPr>
          <p:cNvPr id="193" name="Google Shape;193;gf0e12167c2_0_238" descr="Shape&#10;&#10;Description automatically generated with medium confidence"/>
          <p:cNvPicPr preferRelativeResize="0"/>
          <p:nvPr/>
        </p:nvPicPr>
        <p:blipFill rotWithShape="1">
          <a:blip r:embed="rId7">
            <a:alphaModFix/>
          </a:blip>
          <a:srcRect/>
          <a:stretch/>
        </p:blipFill>
        <p:spPr>
          <a:xfrm>
            <a:off x="-6" y="5614424"/>
            <a:ext cx="6755574" cy="1227910"/>
          </a:xfrm>
          <a:prstGeom prst="rect">
            <a:avLst/>
          </a:prstGeom>
          <a:noFill/>
          <a:ln>
            <a:noFill/>
          </a:ln>
        </p:spPr>
      </p:pic>
      <p:pic>
        <p:nvPicPr>
          <p:cNvPr id="194" name="Google Shape;194;gf0e12167c2_0_238"/>
          <p:cNvPicPr preferRelativeResize="0"/>
          <p:nvPr/>
        </p:nvPicPr>
        <p:blipFill rotWithShape="1">
          <a:blip r:embed="rId3">
            <a:alphaModFix/>
          </a:blip>
          <a:srcRect/>
          <a:stretch/>
        </p:blipFill>
        <p:spPr>
          <a:xfrm>
            <a:off x="7208951" y="1231150"/>
            <a:ext cx="4131284" cy="4207417"/>
          </a:xfrm>
          <a:prstGeom prst="rect">
            <a:avLst/>
          </a:prstGeom>
          <a:noFill/>
          <a:ln>
            <a:noFill/>
          </a:ln>
        </p:spPr>
      </p:pic>
      <p:sp>
        <p:nvSpPr>
          <p:cNvPr id="195" name="Google Shape;195;gf0e12167c2_0_238"/>
          <p:cNvSpPr txBox="1"/>
          <p:nvPr/>
        </p:nvSpPr>
        <p:spPr>
          <a:xfrm>
            <a:off x="7561617" y="1583567"/>
            <a:ext cx="3282400" cy="3487601"/>
          </a:xfrm>
          <a:prstGeom prst="rect">
            <a:avLst/>
          </a:prstGeom>
          <a:noFill/>
          <a:ln>
            <a:noFill/>
          </a:ln>
        </p:spPr>
        <p:txBody>
          <a:bodyPr spcFirstLastPara="1" wrap="square" lIns="60950" tIns="60950" rIns="60950" bIns="60950" anchor="t" anchorCtr="0">
            <a:spAutoFit/>
          </a:bodyPr>
          <a:lstStyle/>
          <a:p>
            <a:pPr algn="ctr"/>
            <a:r>
              <a:rPr lang="en-GB" sz="2733">
                <a:latin typeface="Montserrat"/>
                <a:ea typeface="Montserrat"/>
                <a:cs typeface="Montserrat"/>
                <a:sym typeface="Montserrat"/>
              </a:rPr>
              <a:t>Ideid vaimse tervise hoidmiseks töökohal: </a:t>
            </a:r>
            <a:r>
              <a:rPr lang="en-GB" sz="2733" u="sng">
                <a:solidFill>
                  <a:schemeClr val="hlink"/>
                </a:solidFill>
                <a:latin typeface="Montserrat"/>
                <a:ea typeface="Montserrat"/>
                <a:cs typeface="Montserrat"/>
                <a:sym typeface="Montserrat"/>
                <a:hlinkClick r:id="rId8"/>
              </a:rPr>
              <a:t>peaasi.ee/vaimse-tervise-tegevuskava-tookohal/</a:t>
            </a:r>
            <a:endParaRPr sz="2733">
              <a:latin typeface="Montserrat"/>
              <a:ea typeface="Montserrat"/>
              <a:cs typeface="Montserrat"/>
              <a:sym typeface="Montserra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23" name="Rectangle 22">
            <a:extLst>
              <a:ext uri="{FF2B5EF4-FFF2-40B4-BE49-F238E27FC236}">
                <a16:creationId xmlns:a16="http://schemas.microsoft.com/office/drawing/2014/main" id="{3EAA282C-D6AD-4614-A9F7-E9D8CDB6B8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EB81C9A-4382-4A9D-B0D3-DF5F7FE4EFD1}"/>
              </a:ext>
            </a:extLst>
          </p:cNvPr>
          <p:cNvPicPr>
            <a:picLocks noChangeAspect="1"/>
          </p:cNvPicPr>
          <p:nvPr/>
        </p:nvPicPr>
        <p:blipFill rotWithShape="1">
          <a:blip r:embed="rId2"/>
          <a:srcRect t="5540" b="6912"/>
          <a:stretch/>
        </p:blipFill>
        <p:spPr>
          <a:xfrm>
            <a:off x="20" y="10"/>
            <a:ext cx="12191980" cy="6857990"/>
          </a:xfrm>
          <a:prstGeom prst="rect">
            <a:avLst/>
          </a:prstGeom>
        </p:spPr>
      </p:pic>
      <p:sp>
        <p:nvSpPr>
          <p:cNvPr id="25" name="Rectangle 24">
            <a:extLst>
              <a:ext uri="{FF2B5EF4-FFF2-40B4-BE49-F238E27FC236}">
                <a16:creationId xmlns:a16="http://schemas.microsoft.com/office/drawing/2014/main" id="{85349CB8-0027-49D3-B09C-B3097EB0E4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49100"/>
            <a:ext cx="12192000" cy="2008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21F41DE6-4341-4B6E-886C-D94343FDDD44}"/>
              </a:ext>
            </a:extLst>
          </p:cNvPr>
          <p:cNvSpPr>
            <a:spLocks noGrp="1"/>
          </p:cNvSpPr>
          <p:nvPr>
            <p:ph type="title"/>
          </p:nvPr>
        </p:nvSpPr>
        <p:spPr>
          <a:xfrm>
            <a:off x="848436" y="5284380"/>
            <a:ext cx="10495128" cy="775225"/>
          </a:xfrm>
        </p:spPr>
        <p:txBody>
          <a:bodyPr vert="horz" lIns="91440" tIns="45720" rIns="91440" bIns="45720" rtlCol="0" anchor="ctr">
            <a:normAutofit/>
          </a:bodyPr>
          <a:lstStyle/>
          <a:p>
            <a:pPr algn="ctr"/>
            <a:r>
              <a:rPr lang="et-EE" sz="4000" kern="1200" cap="all" baseline="0" dirty="0">
                <a:solidFill>
                  <a:schemeClr val="tx2"/>
                </a:solidFill>
                <a:latin typeface="+mj-lt"/>
                <a:ea typeface="+mj-ea"/>
                <a:cs typeface="+mj-cs"/>
              </a:rPr>
              <a:t>Harjutus</a:t>
            </a:r>
            <a:endParaRPr lang="en-US" sz="4000" kern="1200" cap="all" baseline="0" dirty="0">
              <a:solidFill>
                <a:schemeClr val="tx2"/>
              </a:solidFill>
              <a:latin typeface="+mj-lt"/>
              <a:ea typeface="+mj-ea"/>
              <a:cs typeface="+mj-cs"/>
            </a:endParaRPr>
          </a:p>
        </p:txBody>
      </p:sp>
      <p:cxnSp>
        <p:nvCxnSpPr>
          <p:cNvPr id="27" name="Straight Connector 26">
            <a:extLst>
              <a:ext uri="{FF2B5EF4-FFF2-40B4-BE49-F238E27FC236}">
                <a16:creationId xmlns:a16="http://schemas.microsoft.com/office/drawing/2014/main" id="{C4A330F7-C135-4887-BEB7-715897211F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4849100"/>
            <a:ext cx="3309581" cy="52811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B4BC022-2321-4FF2-BB92-B4B3F486CF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864221" y="4849100"/>
            <a:ext cx="3327780" cy="52811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6E8991A-3FA3-406E-92A6-7021C64B8B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0990" y="4849100"/>
            <a:ext cx="2648592" cy="20089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4486EB5-0FC0-4694-8A6B-5084CCDFFA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95230" y="5834655"/>
            <a:ext cx="4296771" cy="102334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02A2150-2605-46B8-9C26-A96C0BB01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283588" y="4849100"/>
            <a:ext cx="1460311" cy="20089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34730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91600013-0A31-47EB-BA6E-F7995AADA435}"/>
              </a:ext>
            </a:extLst>
          </p:cNvPr>
          <p:cNvSpPr>
            <a:spLocks noGrp="1"/>
          </p:cNvSpPr>
          <p:nvPr>
            <p:ph type="title"/>
          </p:nvPr>
        </p:nvSpPr>
        <p:spPr/>
        <p:txBody>
          <a:bodyPr/>
          <a:lstStyle/>
          <a:p>
            <a:r>
              <a:rPr lang="et-EE" dirty="0"/>
              <a:t>Harjutus: ohumärkide plaani koostamine iseendale.</a:t>
            </a:r>
          </a:p>
        </p:txBody>
      </p:sp>
      <p:sp>
        <p:nvSpPr>
          <p:cNvPr id="3" name="Sisu kohatäide 2">
            <a:extLst>
              <a:ext uri="{FF2B5EF4-FFF2-40B4-BE49-F238E27FC236}">
                <a16:creationId xmlns:a16="http://schemas.microsoft.com/office/drawing/2014/main" id="{61CA8DA4-A80E-485B-AB5B-FDCF3725FAE0}"/>
              </a:ext>
            </a:extLst>
          </p:cNvPr>
          <p:cNvSpPr>
            <a:spLocks noGrp="1"/>
          </p:cNvSpPr>
          <p:nvPr>
            <p:ph idx="1"/>
          </p:nvPr>
        </p:nvSpPr>
        <p:spPr/>
        <p:txBody>
          <a:bodyPr/>
          <a:lstStyle/>
          <a:p>
            <a:r>
              <a:rPr lang="et-EE" dirty="0"/>
              <a:t>Ohumärkide plaan (Bert van der </a:t>
            </a:r>
            <a:r>
              <a:rPr lang="et-EE" dirty="0" err="1"/>
              <a:t>Werf</a:t>
            </a:r>
            <a:r>
              <a:rPr lang="et-EE" dirty="0"/>
              <a:t>, 1998) – üks </a:t>
            </a:r>
            <a:r>
              <a:rPr lang="et-EE" dirty="0" err="1"/>
              <a:t>CARe</a:t>
            </a:r>
            <a:r>
              <a:rPr lang="et-EE" dirty="0"/>
              <a:t> metoodika töölehtedest.</a:t>
            </a:r>
          </a:p>
          <a:p>
            <a:r>
              <a:rPr lang="et-EE" dirty="0"/>
              <a:t>Liigne tööalane stress ja läbipõlemine – mis võivad olla selle tunnused e ohumärgid Sinu puhul?</a:t>
            </a:r>
          </a:p>
          <a:p>
            <a:pPr lvl="1"/>
            <a:r>
              <a:rPr lang="et-EE" sz="2400" dirty="0"/>
              <a:t>Mis tekitab pingeid? Mis viib tasakaalust välja?</a:t>
            </a:r>
          </a:p>
          <a:p>
            <a:pPr lvl="1"/>
            <a:r>
              <a:rPr lang="et-EE" sz="2400" dirty="0"/>
              <a:t>Milliste tegevuste/tunnuste või nähtude alusel saad aru, et asjad hakkavad halvasti minema (minu mõtted, käitumine, tunded, uni, füüsilised sümptomid jm)?</a:t>
            </a:r>
          </a:p>
          <a:p>
            <a:pPr lvl="1"/>
            <a:r>
              <a:rPr lang="et-EE" sz="2400" dirty="0"/>
              <a:t>Mida saad enda toetamiseks ise teha?</a:t>
            </a:r>
          </a:p>
          <a:p>
            <a:pPr lvl="1"/>
            <a:r>
              <a:rPr lang="et-EE" sz="2400" dirty="0"/>
              <a:t>Millist abi vajad kaaslastelt (pere, sõbrad, kolleegid)?</a:t>
            </a:r>
          </a:p>
          <a:p>
            <a:pPr lvl="1"/>
            <a:r>
              <a:rPr lang="et-EE" sz="2400" dirty="0"/>
              <a:t>Tugevus kui vastukaal </a:t>
            </a:r>
            <a:r>
              <a:rPr lang="et-EE" sz="2400" dirty="0" err="1"/>
              <a:t>haavatavusele</a:t>
            </a:r>
            <a:endParaRPr lang="et-EE" dirty="0"/>
          </a:p>
        </p:txBody>
      </p:sp>
    </p:spTree>
    <p:extLst>
      <p:ext uri="{BB962C8B-B14F-4D97-AF65-F5344CB8AC3E}">
        <p14:creationId xmlns:p14="http://schemas.microsoft.com/office/powerpoint/2010/main" val="9266054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48937F9A-3E8C-447C-B754-5AF2F7943EF0}"/>
              </a:ext>
            </a:extLst>
          </p:cNvPr>
          <p:cNvSpPr>
            <a:spLocks noGrp="1"/>
          </p:cNvSpPr>
          <p:nvPr>
            <p:ph type="title"/>
          </p:nvPr>
        </p:nvSpPr>
        <p:spPr>
          <a:xfrm>
            <a:off x="914392" y="-52397"/>
            <a:ext cx="9906000" cy="1382156"/>
          </a:xfrm>
        </p:spPr>
        <p:txBody>
          <a:bodyPr/>
          <a:lstStyle/>
          <a:p>
            <a:r>
              <a:rPr lang="et-EE" dirty="0"/>
              <a:t>Ohumärkide plaan </a:t>
            </a:r>
          </a:p>
        </p:txBody>
      </p:sp>
      <p:graphicFrame>
        <p:nvGraphicFramePr>
          <p:cNvPr id="5" name="Tabel 4">
            <a:extLst>
              <a:ext uri="{FF2B5EF4-FFF2-40B4-BE49-F238E27FC236}">
                <a16:creationId xmlns:a16="http://schemas.microsoft.com/office/drawing/2014/main" id="{13DE5E23-336B-4547-9173-86A72A7BDEA9}"/>
              </a:ext>
            </a:extLst>
          </p:cNvPr>
          <p:cNvGraphicFramePr>
            <a:graphicFrameLocks noGrp="1"/>
          </p:cNvGraphicFramePr>
          <p:nvPr>
            <p:extLst>
              <p:ext uri="{D42A27DB-BD31-4B8C-83A1-F6EECF244321}">
                <p14:modId xmlns:p14="http://schemas.microsoft.com/office/powerpoint/2010/main" val="3494378048"/>
              </p:ext>
            </p:extLst>
          </p:nvPr>
        </p:nvGraphicFramePr>
        <p:xfrm>
          <a:off x="14278" y="971547"/>
          <a:ext cx="12177723" cy="6087051"/>
        </p:xfrm>
        <a:graphic>
          <a:graphicData uri="http://schemas.openxmlformats.org/drawingml/2006/table">
            <a:tbl>
              <a:tblPr firstRow="1" firstCol="1" bandRow="1">
                <a:tableStyleId>{5C22544A-7EE6-4342-B048-85BDC9FD1C3A}</a:tableStyleId>
              </a:tblPr>
              <a:tblGrid>
                <a:gridCol w="2424748">
                  <a:extLst>
                    <a:ext uri="{9D8B030D-6E8A-4147-A177-3AD203B41FA5}">
                      <a16:colId xmlns:a16="http://schemas.microsoft.com/office/drawing/2014/main" val="2204735314"/>
                    </a:ext>
                  </a:extLst>
                </a:gridCol>
                <a:gridCol w="2424748">
                  <a:extLst>
                    <a:ext uri="{9D8B030D-6E8A-4147-A177-3AD203B41FA5}">
                      <a16:colId xmlns:a16="http://schemas.microsoft.com/office/drawing/2014/main" val="2957198958"/>
                    </a:ext>
                  </a:extLst>
                </a:gridCol>
                <a:gridCol w="2426069">
                  <a:extLst>
                    <a:ext uri="{9D8B030D-6E8A-4147-A177-3AD203B41FA5}">
                      <a16:colId xmlns:a16="http://schemas.microsoft.com/office/drawing/2014/main" val="2073371863"/>
                    </a:ext>
                  </a:extLst>
                </a:gridCol>
                <a:gridCol w="2426069">
                  <a:extLst>
                    <a:ext uri="{9D8B030D-6E8A-4147-A177-3AD203B41FA5}">
                      <a16:colId xmlns:a16="http://schemas.microsoft.com/office/drawing/2014/main" val="2200672330"/>
                    </a:ext>
                  </a:extLst>
                </a:gridCol>
                <a:gridCol w="2476089">
                  <a:extLst>
                    <a:ext uri="{9D8B030D-6E8A-4147-A177-3AD203B41FA5}">
                      <a16:colId xmlns:a16="http://schemas.microsoft.com/office/drawing/2014/main" val="2585103994"/>
                    </a:ext>
                  </a:extLst>
                </a:gridCol>
              </a:tblGrid>
              <a:tr h="847970">
                <a:tc>
                  <a:txBody>
                    <a:bodyPr/>
                    <a:lstStyle/>
                    <a:p>
                      <a:pPr>
                        <a:spcBef>
                          <a:spcPts val="1400"/>
                        </a:spcBef>
                        <a:spcAft>
                          <a:spcPts val="1400"/>
                        </a:spcAft>
                      </a:pPr>
                      <a:r>
                        <a:rPr lang="et-EE" sz="2000" dirty="0">
                          <a:solidFill>
                            <a:sysClr val="windowText" lastClr="000000"/>
                          </a:solidFill>
                          <a:effectLst/>
                        </a:rPr>
                        <a:t> </a:t>
                      </a:r>
                      <a:endParaRPr lang="et-EE" sz="20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8708" marR="187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spcBef>
                          <a:spcPts val="1400"/>
                        </a:spcBef>
                        <a:spcAft>
                          <a:spcPts val="1400"/>
                        </a:spcAft>
                      </a:pPr>
                      <a:r>
                        <a:rPr lang="et-EE" sz="2000" dirty="0">
                          <a:solidFill>
                            <a:sysClr val="windowText" lastClr="000000"/>
                          </a:solidFill>
                          <a:effectLst/>
                        </a:rPr>
                        <a:t>OHUMÄRGID </a:t>
                      </a:r>
                      <a:endParaRPr lang="et-EE" sz="20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8708" marR="187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t-EE"/>
                    </a:p>
                  </a:txBody>
                  <a:tcPr/>
                </a:tc>
                <a:tc gridSpan="2">
                  <a:txBody>
                    <a:bodyPr/>
                    <a:lstStyle/>
                    <a:p>
                      <a:pPr>
                        <a:spcBef>
                          <a:spcPts val="1400"/>
                        </a:spcBef>
                        <a:spcAft>
                          <a:spcPts val="1400"/>
                        </a:spcAft>
                      </a:pPr>
                      <a:r>
                        <a:rPr lang="et-EE" sz="2000" dirty="0">
                          <a:solidFill>
                            <a:sysClr val="windowText" lastClr="000000"/>
                          </a:solidFill>
                          <a:effectLst/>
                        </a:rPr>
                        <a:t>TOIMETULEKUT TOETAVAD KÄITUMISVIISID</a:t>
                      </a:r>
                      <a:endParaRPr lang="et-EE" sz="20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8708" marR="187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t-EE"/>
                    </a:p>
                  </a:txBody>
                  <a:tcPr/>
                </a:tc>
                <a:extLst>
                  <a:ext uri="{0D108BD9-81ED-4DB2-BD59-A6C34878D82A}">
                    <a16:rowId xmlns:a16="http://schemas.microsoft.com/office/drawing/2014/main" val="2837634754"/>
                  </a:ext>
                </a:extLst>
              </a:tr>
              <a:tr h="107086">
                <a:tc>
                  <a:txBody>
                    <a:bodyPr/>
                    <a:lstStyle/>
                    <a:p>
                      <a:pPr>
                        <a:spcBef>
                          <a:spcPts val="1400"/>
                        </a:spcBef>
                        <a:spcAft>
                          <a:spcPts val="1400"/>
                        </a:spcAft>
                      </a:pPr>
                      <a:r>
                        <a:rPr lang="et-EE" sz="2000" dirty="0">
                          <a:solidFill>
                            <a:sysClr val="windowText" lastClr="000000"/>
                          </a:solidFill>
                          <a:effectLst/>
                        </a:rPr>
                        <a:t>Faasid</a:t>
                      </a:r>
                      <a:endParaRPr lang="et-EE" sz="20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8708" marR="187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Bef>
                          <a:spcPts val="1400"/>
                        </a:spcBef>
                        <a:spcAft>
                          <a:spcPts val="1400"/>
                        </a:spcAft>
                      </a:pPr>
                      <a:r>
                        <a:rPr lang="et-EE" sz="2000" dirty="0">
                          <a:solidFill>
                            <a:sysClr val="windowText" lastClr="000000"/>
                          </a:solidFill>
                          <a:effectLst/>
                        </a:rPr>
                        <a:t>Ohumärgid nagu mina neid tajun</a:t>
                      </a:r>
                      <a:endParaRPr lang="et-EE" sz="20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8708" marR="187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Bef>
                          <a:spcPts val="1400"/>
                        </a:spcBef>
                        <a:spcAft>
                          <a:spcPts val="1400"/>
                        </a:spcAft>
                      </a:pPr>
                      <a:r>
                        <a:rPr lang="et-EE" sz="2000" dirty="0">
                          <a:effectLst/>
                        </a:rPr>
                        <a:t>Ohumärgid nagu teised neid tajuvad</a:t>
                      </a:r>
                      <a:endParaRPr lang="et-E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8708" marR="187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Bef>
                          <a:spcPts val="1400"/>
                        </a:spcBef>
                        <a:spcAft>
                          <a:spcPts val="1400"/>
                        </a:spcAft>
                      </a:pPr>
                      <a:r>
                        <a:rPr lang="et-EE" sz="2000">
                          <a:effectLst/>
                        </a:rPr>
                        <a:t>MINU tegevused</a:t>
                      </a:r>
                      <a:endParaRPr lang="et-E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8708" marR="187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Bef>
                          <a:spcPts val="1400"/>
                        </a:spcBef>
                        <a:spcAft>
                          <a:spcPts val="1400"/>
                        </a:spcAft>
                      </a:pPr>
                      <a:r>
                        <a:rPr lang="et-EE" sz="2000" dirty="0">
                          <a:effectLst/>
                        </a:rPr>
                        <a:t>TEISTE tegevused</a:t>
                      </a:r>
                      <a:endParaRPr lang="et-E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8708" marR="187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443889"/>
                  </a:ext>
                </a:extLst>
              </a:tr>
              <a:tr h="1180274">
                <a:tc>
                  <a:txBody>
                    <a:bodyPr/>
                    <a:lstStyle/>
                    <a:p>
                      <a:pPr marL="0" marR="0" lvl="0" indent="0" algn="l" defTabSz="914400" rtl="0" eaLnBrk="1" fontAlgn="auto" latinLnBrk="0" hangingPunct="1">
                        <a:lnSpc>
                          <a:spcPct val="100000"/>
                        </a:lnSpc>
                        <a:spcBef>
                          <a:spcPts val="1400"/>
                        </a:spcBef>
                        <a:spcAft>
                          <a:spcPts val="1400"/>
                        </a:spcAft>
                        <a:buClrTx/>
                        <a:buSzTx/>
                        <a:buFontTx/>
                        <a:buNone/>
                        <a:tabLst/>
                        <a:defRPr/>
                      </a:pPr>
                      <a:r>
                        <a:rPr lang="et-EE" sz="2000" dirty="0">
                          <a:solidFill>
                            <a:sysClr val="windowText" lastClr="000000"/>
                          </a:solidFill>
                          <a:effectLst/>
                        </a:rPr>
                        <a:t>Roheline - olukord siis, kui kõik on hästi, olen tasakaalus, kõik on turvaline</a:t>
                      </a:r>
                      <a:endParaRPr lang="et-EE" sz="20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8708" marR="187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spcBef>
                          <a:spcPts val="1400"/>
                        </a:spcBef>
                        <a:spcAft>
                          <a:spcPts val="1400"/>
                        </a:spcAft>
                      </a:pPr>
                      <a:endParaRPr lang="et-EE" sz="20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8708" marR="187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spcBef>
                          <a:spcPts val="1400"/>
                        </a:spcBef>
                        <a:spcAft>
                          <a:spcPts val="1400"/>
                        </a:spcAft>
                      </a:pPr>
                      <a:r>
                        <a:rPr lang="et-EE" sz="3200" dirty="0">
                          <a:effectLst/>
                        </a:rPr>
                        <a:t> </a:t>
                      </a:r>
                      <a:endParaRPr lang="et-EE"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18708" marR="187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spcBef>
                          <a:spcPts val="1400"/>
                        </a:spcBef>
                        <a:spcAft>
                          <a:spcPts val="1400"/>
                        </a:spcAft>
                      </a:pPr>
                      <a:r>
                        <a:rPr lang="et-EE" sz="3200" dirty="0">
                          <a:effectLst/>
                        </a:rPr>
                        <a:t> </a:t>
                      </a:r>
                      <a:endParaRPr lang="et-EE"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18708" marR="187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spcBef>
                          <a:spcPts val="1400"/>
                        </a:spcBef>
                        <a:spcAft>
                          <a:spcPts val="1400"/>
                        </a:spcAft>
                      </a:pPr>
                      <a:r>
                        <a:rPr lang="et-EE" sz="3200" dirty="0">
                          <a:effectLst/>
                        </a:rPr>
                        <a:t> </a:t>
                      </a:r>
                      <a:endParaRPr lang="et-EE"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18708" marR="187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269371121"/>
                  </a:ext>
                </a:extLst>
              </a:tr>
              <a:tr h="1301852">
                <a:tc>
                  <a:txBody>
                    <a:bodyPr/>
                    <a:lstStyle/>
                    <a:p>
                      <a:pPr>
                        <a:spcBef>
                          <a:spcPts val="1400"/>
                        </a:spcBef>
                        <a:spcAft>
                          <a:spcPts val="1400"/>
                        </a:spcAft>
                      </a:pPr>
                      <a:r>
                        <a:rPr lang="et-EE" sz="2000" dirty="0">
                          <a:solidFill>
                            <a:sysClr val="windowText" lastClr="000000"/>
                          </a:solidFill>
                          <a:effectLst/>
                        </a:rPr>
                        <a:t>Kollane – olukord siis, kui tasakaal ei ole enam paigas. Inimene liigub turvatsoonist välja</a:t>
                      </a:r>
                      <a:endParaRPr lang="et-EE" sz="20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8708" marR="187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spcBef>
                          <a:spcPts val="1400"/>
                        </a:spcBef>
                        <a:spcAft>
                          <a:spcPts val="1400"/>
                        </a:spcAft>
                      </a:pPr>
                      <a:r>
                        <a:rPr lang="et-EE" sz="2000" dirty="0">
                          <a:solidFill>
                            <a:sysClr val="windowText" lastClr="000000"/>
                          </a:solidFill>
                          <a:effectLst/>
                        </a:rPr>
                        <a:t> </a:t>
                      </a:r>
                      <a:endParaRPr lang="et-EE" sz="20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8708" marR="187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spcBef>
                          <a:spcPts val="1400"/>
                        </a:spcBef>
                        <a:spcAft>
                          <a:spcPts val="1400"/>
                        </a:spcAft>
                      </a:pPr>
                      <a:endParaRPr lang="et-EE"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18708" marR="187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spcBef>
                          <a:spcPts val="1400"/>
                        </a:spcBef>
                        <a:spcAft>
                          <a:spcPts val="1400"/>
                        </a:spcAft>
                      </a:pPr>
                      <a:endParaRPr lang="et-EE"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18708" marR="187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spcBef>
                          <a:spcPts val="1400"/>
                        </a:spcBef>
                        <a:spcAft>
                          <a:spcPts val="1400"/>
                        </a:spcAft>
                      </a:pPr>
                      <a:endParaRPr lang="et-EE"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18708" marR="187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143484513"/>
                  </a:ext>
                </a:extLst>
              </a:tr>
              <a:tr h="1243495">
                <a:tc>
                  <a:txBody>
                    <a:bodyPr/>
                    <a:lstStyle/>
                    <a:p>
                      <a:pPr>
                        <a:spcBef>
                          <a:spcPts val="1400"/>
                        </a:spcBef>
                        <a:spcAft>
                          <a:spcPts val="1400"/>
                        </a:spcAft>
                      </a:pPr>
                      <a:r>
                        <a:rPr lang="et-EE" sz="2000" dirty="0">
                          <a:solidFill>
                            <a:sysClr val="windowText" lastClr="000000"/>
                          </a:solidFill>
                          <a:effectLst/>
                        </a:rPr>
                        <a:t>Punane - turvalisuse piir on ületatud, võib tekkida kriisiolukord.</a:t>
                      </a:r>
                      <a:endParaRPr lang="et-EE" sz="20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8708" marR="187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spcBef>
                          <a:spcPts val="1400"/>
                        </a:spcBef>
                        <a:spcAft>
                          <a:spcPts val="1400"/>
                        </a:spcAft>
                      </a:pPr>
                      <a:r>
                        <a:rPr lang="et-EE" sz="2000" dirty="0">
                          <a:solidFill>
                            <a:sysClr val="windowText" lastClr="000000"/>
                          </a:solidFill>
                          <a:effectLst/>
                        </a:rPr>
                        <a:t> </a:t>
                      </a:r>
                      <a:endParaRPr lang="et-EE" sz="20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8708" marR="187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spcBef>
                          <a:spcPts val="1400"/>
                        </a:spcBef>
                        <a:spcAft>
                          <a:spcPts val="1400"/>
                        </a:spcAft>
                      </a:pPr>
                      <a:r>
                        <a:rPr lang="et-EE" sz="3200" dirty="0">
                          <a:effectLst/>
                        </a:rPr>
                        <a:t> </a:t>
                      </a:r>
                      <a:endParaRPr lang="et-EE"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18708" marR="187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spcBef>
                          <a:spcPts val="1400"/>
                        </a:spcBef>
                        <a:spcAft>
                          <a:spcPts val="1400"/>
                        </a:spcAft>
                      </a:pPr>
                      <a:r>
                        <a:rPr lang="et-EE" sz="3200" dirty="0">
                          <a:effectLst/>
                        </a:rPr>
                        <a:t> </a:t>
                      </a:r>
                      <a:endParaRPr lang="et-EE"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18708" marR="187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spcBef>
                          <a:spcPts val="1400"/>
                        </a:spcBef>
                        <a:spcAft>
                          <a:spcPts val="1400"/>
                        </a:spcAft>
                      </a:pPr>
                      <a:r>
                        <a:rPr lang="et-EE" sz="3200" dirty="0">
                          <a:effectLst/>
                        </a:rPr>
                        <a:t> </a:t>
                      </a:r>
                      <a:endParaRPr lang="et-EE"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18708" marR="187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590008121"/>
                  </a:ext>
                </a:extLst>
              </a:tr>
              <a:tr h="864934">
                <a:tc>
                  <a:txBody>
                    <a:bodyPr/>
                    <a:lstStyle/>
                    <a:p>
                      <a:pPr>
                        <a:spcBef>
                          <a:spcPts val="1400"/>
                        </a:spcBef>
                        <a:spcAft>
                          <a:spcPts val="1400"/>
                        </a:spcAft>
                      </a:pPr>
                      <a:r>
                        <a:rPr lang="et-EE" sz="2000" dirty="0">
                          <a:solidFill>
                            <a:sysClr val="windowText" lastClr="000000"/>
                          </a:solidFill>
                          <a:effectLst/>
                        </a:rPr>
                        <a:t>Oluline informatsioon</a:t>
                      </a:r>
                      <a:endParaRPr lang="et-EE" sz="20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8708" marR="187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4">
                  <a:txBody>
                    <a:bodyPr/>
                    <a:lstStyle/>
                    <a:p>
                      <a:pPr>
                        <a:spcBef>
                          <a:spcPts val="1400"/>
                        </a:spcBef>
                        <a:spcAft>
                          <a:spcPts val="1400"/>
                        </a:spcAft>
                      </a:pPr>
                      <a:r>
                        <a:rPr lang="et-EE" sz="3200" dirty="0">
                          <a:solidFill>
                            <a:sysClr val="windowText" lastClr="000000"/>
                          </a:solidFill>
                          <a:effectLst/>
                        </a:rPr>
                        <a:t> </a:t>
                      </a:r>
                      <a:endParaRPr lang="et-EE" sz="32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8708" marR="187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t-EE"/>
                    </a:p>
                  </a:txBody>
                  <a:tcPr/>
                </a:tc>
                <a:tc hMerge="1">
                  <a:txBody>
                    <a:bodyPr/>
                    <a:lstStyle/>
                    <a:p>
                      <a:endParaRPr lang="et-EE"/>
                    </a:p>
                  </a:txBody>
                  <a:tcPr/>
                </a:tc>
                <a:tc hMerge="1">
                  <a:txBody>
                    <a:bodyPr/>
                    <a:lstStyle/>
                    <a:p>
                      <a:endParaRPr lang="et-EE"/>
                    </a:p>
                  </a:txBody>
                  <a:tcPr/>
                </a:tc>
                <a:extLst>
                  <a:ext uri="{0D108BD9-81ED-4DB2-BD59-A6C34878D82A}">
                    <a16:rowId xmlns:a16="http://schemas.microsoft.com/office/drawing/2014/main" val="3857267661"/>
                  </a:ext>
                </a:extLst>
              </a:tr>
            </a:tbl>
          </a:graphicData>
        </a:graphic>
      </p:graphicFrame>
    </p:spTree>
    <p:extLst>
      <p:ext uri="{BB962C8B-B14F-4D97-AF65-F5344CB8AC3E}">
        <p14:creationId xmlns:p14="http://schemas.microsoft.com/office/powerpoint/2010/main" val="41151878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78A85273-E1C4-4F63-9713-8318C3185AC8}"/>
              </a:ext>
            </a:extLst>
          </p:cNvPr>
          <p:cNvSpPr>
            <a:spLocks noGrp="1"/>
          </p:cNvSpPr>
          <p:nvPr>
            <p:ph type="title"/>
          </p:nvPr>
        </p:nvSpPr>
        <p:spPr>
          <a:xfrm>
            <a:off x="1143000" y="5062551"/>
            <a:ext cx="9906000" cy="1382156"/>
          </a:xfrm>
        </p:spPr>
        <p:txBody>
          <a:bodyPr/>
          <a:lstStyle/>
          <a:p>
            <a:pPr algn="ctr"/>
            <a:r>
              <a:rPr lang="et-EE" dirty="0"/>
              <a:t>Suur tänu!</a:t>
            </a:r>
            <a:br>
              <a:rPr lang="et-EE" dirty="0"/>
            </a:br>
            <a:r>
              <a:rPr lang="et-EE" dirty="0"/>
              <a:t>Karin.Hanga@tootukassa.ee</a:t>
            </a:r>
          </a:p>
        </p:txBody>
      </p:sp>
    </p:spTree>
    <p:extLst>
      <p:ext uri="{BB962C8B-B14F-4D97-AF65-F5344CB8AC3E}">
        <p14:creationId xmlns:p14="http://schemas.microsoft.com/office/powerpoint/2010/main" val="4869841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4EECD-E71E-8B4E-A86E-9F43A67D106B}"/>
              </a:ext>
            </a:extLst>
          </p:cNvPr>
          <p:cNvSpPr>
            <a:spLocks noGrp="1"/>
          </p:cNvSpPr>
          <p:nvPr>
            <p:ph type="title"/>
          </p:nvPr>
        </p:nvSpPr>
        <p:spPr>
          <a:xfrm>
            <a:off x="2484521" y="1787156"/>
            <a:ext cx="7009948" cy="993053"/>
          </a:xfrm>
        </p:spPr>
        <p:txBody>
          <a:bodyPr vert="horz" lIns="91440" tIns="45720" rIns="91440" bIns="45720" rtlCol="0" anchor="t">
            <a:noAutofit/>
          </a:bodyPr>
          <a:lstStyle/>
          <a:p>
            <a:pPr algn="ctr"/>
            <a:r>
              <a:rPr lang="et-EE" sz="7200" cap="all" dirty="0">
                <a:latin typeface="+mn-lt"/>
              </a:rPr>
              <a:t>TAASTUMINE ON VÕIMALIK!</a:t>
            </a:r>
            <a:endParaRPr lang="en-US" sz="7200" cap="all" dirty="0">
              <a:latin typeface="+mn-lt"/>
            </a:endParaRPr>
          </a:p>
        </p:txBody>
      </p:sp>
      <p:sp useBgFill="1">
        <p:nvSpPr>
          <p:cNvPr id="23" name="TextBox 22">
            <a:extLst>
              <a:ext uri="{FF2B5EF4-FFF2-40B4-BE49-F238E27FC236}">
                <a16:creationId xmlns:a16="http://schemas.microsoft.com/office/drawing/2014/main" id="{E0F0D6E1-9D61-405F-A659-F82B967D9AE8}"/>
              </a:ext>
            </a:extLst>
          </p:cNvPr>
          <p:cNvSpPr txBox="1"/>
          <p:nvPr/>
        </p:nvSpPr>
        <p:spPr>
          <a:xfrm>
            <a:off x="988511" y="4635478"/>
            <a:ext cx="8788871" cy="1477328"/>
          </a:xfrm>
          <a:prstGeom prst="rect">
            <a:avLst/>
          </a:prstGeom>
        </p:spPr>
        <p:txBody>
          <a:bodyPr wrap="square">
            <a:spAutoFit/>
          </a:bodyPr>
          <a:lstStyle/>
          <a:p>
            <a:r>
              <a:rPr lang="et-EE" dirty="0"/>
              <a:t>Konverentsi korraldavad: Eesti </a:t>
            </a:r>
            <a:r>
              <a:rPr lang="et-EE" dirty="0" err="1"/>
              <a:t>Psühhosotsiaalse</a:t>
            </a:r>
            <a:r>
              <a:rPr lang="et-EE" dirty="0"/>
              <a:t> Rehabilitatsiooni Ühing (EPRÜ), </a:t>
            </a:r>
            <a:r>
              <a:rPr lang="et-EE" dirty="0" err="1"/>
              <a:t>CARe</a:t>
            </a:r>
            <a:r>
              <a:rPr lang="et-EE" dirty="0"/>
              <a:t> Eesti kogukond, Tartu Ülikool, Eesti Töötukassa, Eesti Sotsiaaltöö Assotsiatsioon (ESTA) ja sotsiaalministeerium.</a:t>
            </a:r>
          </a:p>
          <a:p>
            <a:endParaRPr lang="et-EE" dirty="0"/>
          </a:p>
          <a:p>
            <a:r>
              <a:rPr lang="et-EE" dirty="0"/>
              <a:t>Taastumise konverentsi rahastatakse Euroopa Liidu Sotsiaalfondi meetmest „Tööturul osalemist toetavad </a:t>
            </a:r>
            <a:r>
              <a:rPr lang="et-EE" dirty="0" err="1"/>
              <a:t>hoolekandeteenused</a:t>
            </a:r>
            <a:r>
              <a:rPr lang="et-EE" dirty="0"/>
              <a:t>“.</a:t>
            </a:r>
          </a:p>
        </p:txBody>
      </p:sp>
    </p:spTree>
    <p:extLst>
      <p:ext uri="{BB962C8B-B14F-4D97-AF65-F5344CB8AC3E}">
        <p14:creationId xmlns:p14="http://schemas.microsoft.com/office/powerpoint/2010/main" val="1601208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5ECAC5FA-B3B8-4F26-A313-321C802BF631}"/>
              </a:ext>
            </a:extLst>
          </p:cNvPr>
          <p:cNvSpPr>
            <a:spLocks noGrp="1"/>
          </p:cNvSpPr>
          <p:nvPr>
            <p:ph type="title"/>
          </p:nvPr>
        </p:nvSpPr>
        <p:spPr>
          <a:xfrm>
            <a:off x="839788" y="-171456"/>
            <a:ext cx="8504237" cy="1600200"/>
          </a:xfrm>
        </p:spPr>
        <p:txBody>
          <a:bodyPr>
            <a:normAutofit/>
          </a:bodyPr>
          <a:lstStyle/>
          <a:p>
            <a:r>
              <a:rPr lang="et-EE" sz="4800" dirty="0"/>
              <a:t>Miks on töötamine oluline?</a:t>
            </a:r>
          </a:p>
        </p:txBody>
      </p:sp>
      <p:sp>
        <p:nvSpPr>
          <p:cNvPr id="3" name="Sisu kohatäide 2">
            <a:extLst>
              <a:ext uri="{FF2B5EF4-FFF2-40B4-BE49-F238E27FC236}">
                <a16:creationId xmlns:a16="http://schemas.microsoft.com/office/drawing/2014/main" id="{C2738C7B-8C05-49E4-89A6-F04F6BB9C883}"/>
              </a:ext>
            </a:extLst>
          </p:cNvPr>
          <p:cNvSpPr>
            <a:spLocks noGrp="1"/>
          </p:cNvSpPr>
          <p:nvPr>
            <p:ph type="body" sz="half" idx="2"/>
          </p:nvPr>
        </p:nvSpPr>
        <p:spPr>
          <a:xfrm>
            <a:off x="839787" y="1714500"/>
            <a:ext cx="5661025" cy="4800600"/>
          </a:xfrm>
        </p:spPr>
        <p:txBody>
          <a:bodyPr>
            <a:normAutofit fontScale="92500"/>
          </a:bodyPr>
          <a:lstStyle/>
          <a:p>
            <a:pPr marL="0" indent="0">
              <a:spcBef>
                <a:spcPts val="0"/>
              </a:spcBef>
              <a:buNone/>
            </a:pPr>
            <a:r>
              <a:rPr lang="et-EE" sz="2400" dirty="0"/>
              <a:t>On mitmeid inimlikke vajadusi, mida töötamine aitab rahuldada:</a:t>
            </a:r>
          </a:p>
          <a:p>
            <a:pPr marL="457200" indent="-457200">
              <a:spcBef>
                <a:spcPts val="0"/>
              </a:spcBef>
              <a:buFont typeface="+mj-lt"/>
              <a:buAutoNum type="arabicPeriod"/>
            </a:pPr>
            <a:r>
              <a:rPr lang="et-EE" sz="2400" dirty="0"/>
              <a:t>vajadus kindlustunde järele </a:t>
            </a:r>
          </a:p>
          <a:p>
            <a:pPr marL="457200" indent="-457200">
              <a:spcBef>
                <a:spcPts val="0"/>
              </a:spcBef>
              <a:buFont typeface="+mj-lt"/>
              <a:buAutoNum type="arabicPeriod"/>
            </a:pPr>
            <a:r>
              <a:rPr lang="et-EE" sz="2400" dirty="0"/>
              <a:t>vajadus kuuluda (olla ühendatud)</a:t>
            </a:r>
          </a:p>
          <a:p>
            <a:pPr marL="457200" indent="-457200">
              <a:spcBef>
                <a:spcPts val="0"/>
              </a:spcBef>
              <a:buFont typeface="+mj-lt"/>
              <a:buAutoNum type="arabicPeriod"/>
            </a:pPr>
            <a:r>
              <a:rPr lang="et-EE" sz="2400" dirty="0"/>
              <a:t>vajadus suhelda, saada enda kohta tagasisidet </a:t>
            </a:r>
          </a:p>
          <a:p>
            <a:pPr marL="457200" indent="-457200">
              <a:spcBef>
                <a:spcPts val="0"/>
              </a:spcBef>
              <a:buFont typeface="+mj-lt"/>
              <a:buAutoNum type="arabicPeriod"/>
            </a:pPr>
            <a:r>
              <a:rPr lang="et-EE" sz="2400" dirty="0"/>
              <a:t>vajadus areneda, ennast teostada</a:t>
            </a:r>
          </a:p>
          <a:p>
            <a:pPr marL="457200" indent="-457200">
              <a:spcBef>
                <a:spcPts val="0"/>
              </a:spcBef>
              <a:buFont typeface="+mj-lt"/>
              <a:buAutoNum type="arabicPeriod"/>
            </a:pPr>
            <a:r>
              <a:rPr lang="et-EE" sz="2400" dirty="0"/>
              <a:t>vajadus vaheldusrikkuse järele (tasakaal vaheldusrikkuse ja rutiini vahel)</a:t>
            </a:r>
          </a:p>
          <a:p>
            <a:pPr marL="457200" indent="-457200">
              <a:spcBef>
                <a:spcPts val="0"/>
              </a:spcBef>
              <a:buFont typeface="+mj-lt"/>
              <a:buAutoNum type="arabicPeriod"/>
            </a:pPr>
            <a:r>
              <a:rPr lang="et-EE" sz="2400" dirty="0"/>
              <a:t>vajadus anda oma panus, teha midagi paremaks (saavutusvajadus)</a:t>
            </a:r>
          </a:p>
          <a:p>
            <a:pPr marL="0" indent="0">
              <a:spcBef>
                <a:spcPts val="0"/>
              </a:spcBef>
              <a:buNone/>
            </a:pPr>
            <a:r>
              <a:rPr lang="et-EE" sz="2400" dirty="0"/>
              <a:t>Töötamisel on meile olulised töötasu, tööülesanded, töötingimused, keskkond, suhted, töö- ja pereelu tasakaal, märkamine, tunnustamine jm.</a:t>
            </a:r>
          </a:p>
        </p:txBody>
      </p:sp>
      <p:pic>
        <p:nvPicPr>
          <p:cNvPr id="5" name="Pilt 4" descr="Hand molding clay">
            <a:extLst>
              <a:ext uri="{FF2B5EF4-FFF2-40B4-BE49-F238E27FC236}">
                <a16:creationId xmlns:a16="http://schemas.microsoft.com/office/drawing/2014/main" id="{6CD1DBDA-945F-4CCC-9B5A-C9D58AA737F2}"/>
              </a:ext>
            </a:extLst>
          </p:cNvPr>
          <p:cNvPicPr>
            <a:picLocks noChangeAspect="1"/>
          </p:cNvPicPr>
          <p:nvPr/>
        </p:nvPicPr>
        <p:blipFill>
          <a:blip r:embed="rId2"/>
          <a:stretch>
            <a:fillRect/>
          </a:stretch>
        </p:blipFill>
        <p:spPr>
          <a:xfrm>
            <a:off x="6836975" y="2018782"/>
            <a:ext cx="5256212" cy="3670073"/>
          </a:xfrm>
          <a:prstGeom prst="rect">
            <a:avLst/>
          </a:prstGeom>
        </p:spPr>
      </p:pic>
    </p:spTree>
    <p:extLst>
      <p:ext uri="{BB962C8B-B14F-4D97-AF65-F5344CB8AC3E}">
        <p14:creationId xmlns:p14="http://schemas.microsoft.com/office/powerpoint/2010/main" val="3861999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2171661-0838-4942-A149-8C1B789266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844D25A2-CACB-482D-939B-9BD77F8F63EF}"/>
              </a:ext>
            </a:extLst>
          </p:cNvPr>
          <p:cNvSpPr>
            <a:spLocks noGrp="1"/>
          </p:cNvSpPr>
          <p:nvPr>
            <p:ph type="title"/>
          </p:nvPr>
        </p:nvSpPr>
        <p:spPr>
          <a:xfrm>
            <a:off x="1114426" y="19037"/>
            <a:ext cx="4529138" cy="1671639"/>
          </a:xfrm>
        </p:spPr>
        <p:txBody>
          <a:bodyPr>
            <a:normAutofit/>
          </a:bodyPr>
          <a:lstStyle/>
          <a:p>
            <a:pPr>
              <a:spcAft>
                <a:spcPts val="800"/>
              </a:spcAft>
            </a:pPr>
            <a:r>
              <a:rPr lang="et-EE" dirty="0"/>
              <a:t>Harjutus 1:</a:t>
            </a:r>
          </a:p>
        </p:txBody>
      </p:sp>
      <p:sp>
        <p:nvSpPr>
          <p:cNvPr id="3" name="Sisu kohatäide 2">
            <a:extLst>
              <a:ext uri="{FF2B5EF4-FFF2-40B4-BE49-F238E27FC236}">
                <a16:creationId xmlns:a16="http://schemas.microsoft.com/office/drawing/2014/main" id="{2B2D4C19-7311-468F-830B-5E73CC7C2264}"/>
              </a:ext>
            </a:extLst>
          </p:cNvPr>
          <p:cNvSpPr>
            <a:spLocks noGrp="1"/>
          </p:cNvSpPr>
          <p:nvPr>
            <p:ph idx="1"/>
          </p:nvPr>
        </p:nvSpPr>
        <p:spPr>
          <a:xfrm>
            <a:off x="328607" y="1690676"/>
            <a:ext cx="6376491" cy="4633924"/>
          </a:xfrm>
        </p:spPr>
        <p:txBody>
          <a:bodyPr>
            <a:normAutofit lnSpcReduction="10000"/>
          </a:bodyPr>
          <a:lstStyle/>
          <a:p>
            <a:pPr marL="457200" indent="-457200">
              <a:lnSpc>
                <a:spcPct val="90000"/>
              </a:lnSpc>
              <a:buFont typeface="+mj-lt"/>
              <a:buAutoNum type="arabicPeriod"/>
            </a:pPr>
            <a:r>
              <a:rPr lang="et-EE" dirty="0">
                <a:effectLst/>
                <a:latin typeface="Calibri" panose="020F0502020204030204" pitchFamily="34" charset="0"/>
                <a:ea typeface="Calibri" panose="020F0502020204030204" pitchFamily="34" charset="0"/>
              </a:rPr>
              <a:t>Palun pane sektoritele kirja 8 vajadust või asjaolu, mis on töötamise puhul Sinu jaoks olulised. </a:t>
            </a:r>
          </a:p>
          <a:p>
            <a:pPr marL="457200" lvl="0" indent="-457200">
              <a:lnSpc>
                <a:spcPct val="90000"/>
              </a:lnSpc>
              <a:buFont typeface="+mj-lt"/>
              <a:buAutoNum type="arabicPeriod"/>
            </a:pPr>
            <a:r>
              <a:rPr lang="et-EE" dirty="0">
                <a:effectLst/>
                <a:latin typeface="Calibri" panose="020F0502020204030204" pitchFamily="34" charset="0"/>
                <a:ea typeface="Calibri" panose="020F0502020204030204" pitchFamily="34" charset="0"/>
              </a:rPr>
              <a:t>Hinda enda rahulolu nende asjaoludega skaalal 1 (ei ole üldse rahul) – 10 (olen täiesti </a:t>
            </a:r>
            <a:r>
              <a:rPr lang="et-EE" dirty="0">
                <a:effectLst/>
                <a:latin typeface="Calibri" panose="020F0502020204030204" pitchFamily="34" charset="0"/>
                <a:ea typeface="Calibri" panose="020F0502020204030204" pitchFamily="34" charset="0"/>
                <a:cs typeface="Calibri" panose="020F0502020204030204" pitchFamily="34" charset="0"/>
              </a:rPr>
              <a:t>rahul) – kus oled Sina täna? Millega oled rahul, millega mitte nii väga?  </a:t>
            </a:r>
            <a:endParaRPr lang="et-EE" dirty="0">
              <a:effectLst/>
              <a:latin typeface="Calibri" panose="020F0502020204030204" pitchFamily="34" charset="0"/>
              <a:ea typeface="Calibri" panose="020F0502020204030204" pitchFamily="34" charset="0"/>
              <a:cs typeface="Times New Roman" panose="02020603050405020304" pitchFamily="18" charset="0"/>
            </a:endParaRPr>
          </a:p>
          <a:p>
            <a:pPr marL="457200" lvl="0" indent="-457200">
              <a:lnSpc>
                <a:spcPct val="90000"/>
              </a:lnSpc>
              <a:spcAft>
                <a:spcPts val="800"/>
              </a:spcAft>
              <a:buFont typeface="+mj-lt"/>
              <a:buAutoNum type="arabicPeriod"/>
            </a:pPr>
            <a:r>
              <a:rPr lang="et-EE" dirty="0">
                <a:effectLst/>
                <a:latin typeface="Calibri" panose="020F0502020204030204" pitchFamily="34" charset="0"/>
                <a:ea typeface="Calibri" panose="020F0502020204030204" pitchFamily="34" charset="0"/>
                <a:cs typeface="Calibri" panose="020F0502020204030204" pitchFamily="34" charset="0"/>
              </a:rPr>
              <a:t>Vali üks-kaks valdkonda, kus Sinu tasakaal seoses töötamisega ei ole paigas (millega sa täna ei ole väga rahul). Pane kirja 3 sammu, mida Sa saaksid teha, et enda rahulolu parandada ja olla rohkem tasakaalus. </a:t>
            </a:r>
          </a:p>
          <a:p>
            <a:pPr marL="457200" lvl="0" indent="-457200">
              <a:lnSpc>
                <a:spcPct val="90000"/>
              </a:lnSpc>
              <a:spcAft>
                <a:spcPts val="800"/>
              </a:spcAft>
              <a:buFont typeface="+mj-lt"/>
              <a:buAutoNum type="arabicPeriod"/>
            </a:pPr>
            <a:r>
              <a:rPr lang="et-EE" dirty="0">
                <a:latin typeface="Calibri" panose="020F0502020204030204" pitchFamily="34" charset="0"/>
                <a:ea typeface="Calibri" panose="020F0502020204030204" pitchFamily="34" charset="0"/>
                <a:cs typeface="Calibri" panose="020F0502020204030204" pitchFamily="34" charset="0"/>
              </a:rPr>
              <a:t>Millal alustad?</a:t>
            </a:r>
            <a:endParaRPr lang="et-EE"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90000"/>
              </a:lnSpc>
              <a:buAutoNum type="arabicParenR"/>
            </a:pPr>
            <a:endParaRPr lang="et-EE" sz="1900" b="1" dirty="0">
              <a:effectLst/>
              <a:latin typeface="Calibri" panose="020F0502020204030204" pitchFamily="34" charset="0"/>
              <a:ea typeface="Calibri" panose="020F0502020204030204" pitchFamily="34" charset="0"/>
            </a:endParaRPr>
          </a:p>
          <a:p>
            <a:pPr marL="457200" indent="-457200">
              <a:lnSpc>
                <a:spcPct val="90000"/>
              </a:lnSpc>
              <a:buAutoNum type="arabicParenR"/>
            </a:pPr>
            <a:endParaRPr lang="et-EE" sz="1900" dirty="0"/>
          </a:p>
        </p:txBody>
      </p:sp>
      <p:cxnSp>
        <p:nvCxnSpPr>
          <p:cNvPr id="11" name="Straight Connector 10">
            <a:extLst>
              <a:ext uri="{FF2B5EF4-FFF2-40B4-BE49-F238E27FC236}">
                <a16:creationId xmlns:a16="http://schemas.microsoft.com/office/drawing/2014/main" id="{BB04A404-AF1E-4EC9-AF7D-46C68BFCEB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430398" y="-1"/>
            <a:ext cx="2559923" cy="685799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1874503-FE8B-408C-ABAF-2B72BAC2966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9741182" y="0"/>
            <a:ext cx="725518" cy="685799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4" name="Pilt 3">
            <a:extLst>
              <a:ext uri="{FF2B5EF4-FFF2-40B4-BE49-F238E27FC236}">
                <a16:creationId xmlns:a16="http://schemas.microsoft.com/office/drawing/2014/main" id="{8BB51F5D-C231-4CE0-B352-9D9D7E176084}"/>
              </a:ext>
            </a:extLst>
          </p:cNvPr>
          <p:cNvPicPr/>
          <p:nvPr/>
        </p:nvPicPr>
        <p:blipFill>
          <a:blip r:embed="rId2">
            <a:extLst>
              <a:ext uri="{28A0092B-C50C-407E-A947-70E740481C1C}">
                <a14:useLocalDpi xmlns:a14="http://schemas.microsoft.com/office/drawing/2010/main" val="0"/>
              </a:ext>
            </a:extLst>
          </a:blip>
          <a:stretch>
            <a:fillRect/>
          </a:stretch>
        </p:blipFill>
        <p:spPr>
          <a:xfrm>
            <a:off x="6200783" y="1076327"/>
            <a:ext cx="6319823" cy="5095874"/>
          </a:xfrm>
          <a:prstGeom prst="rect">
            <a:avLst/>
          </a:prstGeom>
        </p:spPr>
      </p:pic>
      <p:sp>
        <p:nvSpPr>
          <p:cNvPr id="5" name="TextBox 4">
            <a:extLst>
              <a:ext uri="{FF2B5EF4-FFF2-40B4-BE49-F238E27FC236}">
                <a16:creationId xmlns:a16="http://schemas.microsoft.com/office/drawing/2014/main" id="{20CCE508-3DC8-472D-8CA5-5B7DC0B53BEE}"/>
              </a:ext>
            </a:extLst>
          </p:cNvPr>
          <p:cNvSpPr txBox="1"/>
          <p:nvPr/>
        </p:nvSpPr>
        <p:spPr>
          <a:xfrm>
            <a:off x="9544048" y="3371845"/>
            <a:ext cx="228600" cy="371479"/>
          </a:xfrm>
          <a:prstGeom prst="rect">
            <a:avLst/>
          </a:prstGeom>
          <a:noFill/>
        </p:spPr>
        <p:txBody>
          <a:bodyPr wrap="square" rtlCol="0">
            <a:spAutoFit/>
          </a:bodyPr>
          <a:lstStyle/>
          <a:p>
            <a:r>
              <a:rPr lang="et-EE" dirty="0"/>
              <a:t>1</a:t>
            </a:r>
          </a:p>
        </p:txBody>
      </p:sp>
      <p:sp>
        <p:nvSpPr>
          <p:cNvPr id="6" name="TextBox 5">
            <a:extLst>
              <a:ext uri="{FF2B5EF4-FFF2-40B4-BE49-F238E27FC236}">
                <a16:creationId xmlns:a16="http://schemas.microsoft.com/office/drawing/2014/main" id="{5A08DECF-7F20-43D1-80FF-DFFDB41CA16F}"/>
              </a:ext>
            </a:extLst>
          </p:cNvPr>
          <p:cNvSpPr txBox="1"/>
          <p:nvPr/>
        </p:nvSpPr>
        <p:spPr>
          <a:xfrm>
            <a:off x="11029943" y="3371847"/>
            <a:ext cx="573958" cy="369332"/>
          </a:xfrm>
          <a:prstGeom prst="rect">
            <a:avLst/>
          </a:prstGeom>
          <a:noFill/>
        </p:spPr>
        <p:txBody>
          <a:bodyPr wrap="square" rtlCol="0">
            <a:spAutoFit/>
          </a:bodyPr>
          <a:lstStyle/>
          <a:p>
            <a:r>
              <a:rPr lang="et-EE" dirty="0"/>
              <a:t>10</a:t>
            </a:r>
          </a:p>
        </p:txBody>
      </p:sp>
    </p:spTree>
    <p:extLst>
      <p:ext uri="{BB962C8B-B14F-4D97-AF65-F5344CB8AC3E}">
        <p14:creationId xmlns:p14="http://schemas.microsoft.com/office/powerpoint/2010/main" val="2893513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lt 11">
            <a:extLst>
              <a:ext uri="{FF2B5EF4-FFF2-40B4-BE49-F238E27FC236}">
                <a16:creationId xmlns:a16="http://schemas.microsoft.com/office/drawing/2014/main" id="{40A627E1-E91E-49C8-A382-813B9F7A6CB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67326" y="-1104474"/>
            <a:ext cx="14994731" cy="8360520"/>
          </a:xfrm>
          <a:prstGeom prst="rect">
            <a:avLst/>
          </a:prstGeom>
        </p:spPr>
      </p:pic>
      <p:sp>
        <p:nvSpPr>
          <p:cNvPr id="3" name="Text Placeholder 2">
            <a:extLst>
              <a:ext uri="{FF2B5EF4-FFF2-40B4-BE49-F238E27FC236}">
                <a16:creationId xmlns:a16="http://schemas.microsoft.com/office/drawing/2014/main" id="{C6DE385F-7DDA-DA40-AD81-44F19E199E75}"/>
              </a:ext>
            </a:extLst>
          </p:cNvPr>
          <p:cNvSpPr>
            <a:spLocks noGrp="1"/>
          </p:cNvSpPr>
          <p:nvPr>
            <p:ph type="body" sz="quarter" idx="21"/>
          </p:nvPr>
        </p:nvSpPr>
        <p:spPr/>
        <p:txBody>
          <a:bodyPr/>
          <a:lstStyle/>
          <a:p>
            <a:r>
              <a:rPr lang="et-EE" dirty="0"/>
              <a:t>Kadi Roosipuu</a:t>
            </a:r>
            <a:endParaRPr lang="en-EE" dirty="0"/>
          </a:p>
          <a:p>
            <a:r>
              <a:rPr lang="et-EE" dirty="0"/>
              <a:t>22.09.2021</a:t>
            </a:r>
            <a:endParaRPr lang="en-EE" dirty="0"/>
          </a:p>
        </p:txBody>
      </p:sp>
      <p:sp>
        <p:nvSpPr>
          <p:cNvPr id="5" name="Title 4">
            <a:extLst>
              <a:ext uri="{FF2B5EF4-FFF2-40B4-BE49-F238E27FC236}">
                <a16:creationId xmlns:a16="http://schemas.microsoft.com/office/drawing/2014/main" id="{4A2792FA-5BC3-E149-A5BE-F8A9CB9C0770}"/>
              </a:ext>
            </a:extLst>
          </p:cNvPr>
          <p:cNvSpPr>
            <a:spLocks noGrp="1"/>
          </p:cNvSpPr>
          <p:nvPr>
            <p:ph type="title"/>
          </p:nvPr>
        </p:nvSpPr>
        <p:spPr/>
        <p:txBody>
          <a:bodyPr/>
          <a:lstStyle/>
          <a:p>
            <a:r>
              <a:rPr lang="et-EE" b="0" i="0" dirty="0">
                <a:solidFill>
                  <a:srgbClr val="000000"/>
                </a:solidFill>
                <a:effectLst/>
                <a:latin typeface="Helvetica" panose="020B0604020202020204" pitchFamily="34" charset="0"/>
              </a:rPr>
              <a:t>CARe töövõtete kasutamine</a:t>
            </a:r>
            <a:br>
              <a:rPr lang="et-EE" b="0" i="0" dirty="0">
                <a:solidFill>
                  <a:srgbClr val="000000"/>
                </a:solidFill>
                <a:effectLst/>
                <a:latin typeface="Helvetica" panose="020B0604020202020204" pitchFamily="34" charset="0"/>
              </a:rPr>
            </a:br>
            <a:r>
              <a:rPr lang="et-EE" dirty="0">
                <a:solidFill>
                  <a:srgbClr val="000000"/>
                </a:solidFill>
                <a:latin typeface="Helvetica" panose="020B0604020202020204" pitchFamily="34" charset="0"/>
              </a:rPr>
              <a:t>nõustajate töös</a:t>
            </a:r>
            <a:endParaRPr lang="en-EE" dirty="0"/>
          </a:p>
        </p:txBody>
      </p:sp>
      <p:pic>
        <p:nvPicPr>
          <p:cNvPr id="14" name="Pilt 13">
            <a:extLst>
              <a:ext uri="{FF2B5EF4-FFF2-40B4-BE49-F238E27FC236}">
                <a16:creationId xmlns:a16="http://schemas.microsoft.com/office/drawing/2014/main" id="{6D018DF6-91FD-4643-BF3B-DFED3D358E86}"/>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459465" y="-101905"/>
            <a:ext cx="5732536" cy="6959905"/>
          </a:xfrm>
          <a:prstGeom prst="rect">
            <a:avLst/>
          </a:prstGeom>
        </p:spPr>
      </p:pic>
    </p:spTree>
    <p:extLst>
      <p:ext uri="{BB962C8B-B14F-4D97-AF65-F5344CB8AC3E}">
        <p14:creationId xmlns:p14="http://schemas.microsoft.com/office/powerpoint/2010/main" val="232238547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Roboto light 30pt…"/>
          <p:cNvSpPr txBox="1"/>
          <p:nvPr/>
        </p:nvSpPr>
        <p:spPr>
          <a:xfrm>
            <a:off x="482273" y="3017862"/>
            <a:ext cx="5244759" cy="29751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p>
            <a:pPr marL="285750" indent="-285750" defTabSz="1219169" hangingPunct="0">
              <a:buClr>
                <a:schemeClr val="accent1">
                  <a:lumMod val="75000"/>
                </a:schemeClr>
              </a:buClr>
              <a:buFont typeface="Arial" panose="020B0604020202020204" pitchFamily="34" charset="0"/>
              <a:buChar char="•"/>
              <a:defRPr sz="3000">
                <a:solidFill>
                  <a:srgbClr val="283338"/>
                </a:solidFill>
                <a:latin typeface="Roboto Light"/>
                <a:ea typeface="Roboto Light"/>
                <a:cs typeface="Roboto Light"/>
                <a:sym typeface="Roboto Light"/>
              </a:defRPr>
            </a:pPr>
            <a:r>
              <a:rPr lang="et-EE" sz="2000" kern="0" dirty="0">
                <a:solidFill>
                  <a:srgbClr val="283338"/>
                </a:solidFill>
                <a:latin typeface="Roboto Light"/>
                <a:ea typeface="Roboto Light"/>
                <a:sym typeface="Roboto Light"/>
              </a:rPr>
              <a:t>Kontakti loomine;</a:t>
            </a:r>
          </a:p>
          <a:p>
            <a:pPr marL="285750" indent="-285750" defTabSz="1219169" hangingPunct="0">
              <a:buClr>
                <a:schemeClr val="accent1">
                  <a:lumMod val="75000"/>
                </a:schemeClr>
              </a:buClr>
              <a:buFont typeface="Arial" panose="020B0604020202020204" pitchFamily="34" charset="0"/>
              <a:buChar char="•"/>
              <a:defRPr sz="3000">
                <a:solidFill>
                  <a:srgbClr val="283338"/>
                </a:solidFill>
                <a:latin typeface="Roboto Light"/>
                <a:ea typeface="Roboto Light"/>
                <a:cs typeface="Roboto Light"/>
                <a:sym typeface="Roboto Light"/>
              </a:defRPr>
            </a:pPr>
            <a:r>
              <a:rPr lang="et-EE" sz="2000" dirty="0">
                <a:solidFill>
                  <a:srgbClr val="283338"/>
                </a:solidFill>
                <a:latin typeface="Roboto Light"/>
                <a:ea typeface="Roboto Light"/>
                <a:sym typeface="Roboto Light"/>
              </a:rPr>
              <a:t>Usalduslik suhe;</a:t>
            </a:r>
          </a:p>
          <a:p>
            <a:pPr marL="285750" indent="-285750" defTabSz="1219169" hangingPunct="0">
              <a:buClr>
                <a:schemeClr val="accent1">
                  <a:lumMod val="75000"/>
                </a:schemeClr>
              </a:buClr>
              <a:buFont typeface="Arial" panose="020B0604020202020204" pitchFamily="34" charset="0"/>
              <a:buChar char="•"/>
              <a:defRPr sz="3000">
                <a:solidFill>
                  <a:srgbClr val="283338"/>
                </a:solidFill>
                <a:latin typeface="Roboto Light"/>
                <a:ea typeface="Roboto Light"/>
                <a:cs typeface="Roboto Light"/>
                <a:sym typeface="Roboto Light"/>
              </a:defRPr>
            </a:pPr>
            <a:r>
              <a:rPr lang="et-EE" sz="2000" dirty="0">
                <a:solidFill>
                  <a:srgbClr val="283338"/>
                </a:solidFill>
                <a:latin typeface="Roboto Light"/>
                <a:ea typeface="Roboto Light"/>
                <a:sym typeface="Roboto Light"/>
              </a:rPr>
              <a:t>Töö vahendamine;</a:t>
            </a:r>
          </a:p>
          <a:p>
            <a:pPr marL="285750" indent="-285750" defTabSz="1219169" hangingPunct="0">
              <a:buClr>
                <a:schemeClr val="accent1">
                  <a:lumMod val="75000"/>
                </a:schemeClr>
              </a:buClr>
              <a:buFont typeface="Arial" panose="020B0604020202020204" pitchFamily="34" charset="0"/>
              <a:buChar char="•"/>
              <a:defRPr sz="3000">
                <a:solidFill>
                  <a:srgbClr val="283338"/>
                </a:solidFill>
                <a:latin typeface="Roboto Light"/>
                <a:ea typeface="Roboto Light"/>
                <a:cs typeface="Roboto Light"/>
                <a:sym typeface="Roboto Light"/>
              </a:defRPr>
            </a:pPr>
            <a:r>
              <a:rPr lang="et-EE" sz="2000" dirty="0">
                <a:solidFill>
                  <a:srgbClr val="283338"/>
                </a:solidFill>
                <a:latin typeface="Roboto Light"/>
                <a:ea typeface="Roboto Light"/>
                <a:sym typeface="Roboto Light"/>
              </a:rPr>
              <a:t>Töö valikute tegemine;</a:t>
            </a:r>
          </a:p>
          <a:p>
            <a:pPr marL="285750" indent="-285750" defTabSz="1219169" hangingPunct="0">
              <a:buClr>
                <a:schemeClr val="accent1">
                  <a:lumMod val="75000"/>
                </a:schemeClr>
              </a:buClr>
              <a:buFont typeface="Arial" panose="020B0604020202020204" pitchFamily="34" charset="0"/>
              <a:buChar char="•"/>
              <a:defRPr sz="3000">
                <a:solidFill>
                  <a:srgbClr val="283338"/>
                </a:solidFill>
                <a:latin typeface="Roboto Light"/>
                <a:ea typeface="Roboto Light"/>
                <a:cs typeface="Roboto Light"/>
                <a:sym typeface="Roboto Light"/>
              </a:defRPr>
            </a:pPr>
            <a:r>
              <a:rPr lang="et-EE" sz="2000" dirty="0">
                <a:solidFill>
                  <a:srgbClr val="283338"/>
                </a:solidFill>
                <a:latin typeface="Roboto Light"/>
                <a:ea typeface="Roboto Light"/>
                <a:sym typeface="Roboto Light"/>
              </a:rPr>
              <a:t>Koostöö kokkulepped;</a:t>
            </a:r>
          </a:p>
          <a:p>
            <a:pPr marL="285750" indent="-285750" defTabSz="1219169" hangingPunct="0">
              <a:buClr>
                <a:schemeClr val="accent1">
                  <a:lumMod val="75000"/>
                </a:schemeClr>
              </a:buClr>
              <a:buFont typeface="Arial" panose="020B0604020202020204" pitchFamily="34" charset="0"/>
              <a:buChar char="•"/>
              <a:defRPr sz="3000">
                <a:solidFill>
                  <a:srgbClr val="283338"/>
                </a:solidFill>
                <a:latin typeface="Roboto Light"/>
                <a:ea typeface="Roboto Light"/>
                <a:cs typeface="Roboto Light"/>
                <a:sym typeface="Roboto Light"/>
              </a:defRPr>
            </a:pPr>
            <a:r>
              <a:rPr lang="et-EE" sz="2000" kern="0" dirty="0">
                <a:solidFill>
                  <a:srgbClr val="283338"/>
                </a:solidFill>
                <a:latin typeface="Roboto Light"/>
                <a:ea typeface="Roboto Light"/>
                <a:sym typeface="Roboto Light"/>
              </a:rPr>
              <a:t>Tegevuskava koostamine;</a:t>
            </a:r>
          </a:p>
          <a:p>
            <a:pPr marL="285750" indent="-285750" defTabSz="1219169" hangingPunct="0">
              <a:buClr>
                <a:schemeClr val="accent1">
                  <a:lumMod val="75000"/>
                </a:schemeClr>
              </a:buClr>
              <a:buFont typeface="Arial" panose="020B0604020202020204" pitchFamily="34" charset="0"/>
              <a:buChar char="•"/>
              <a:defRPr sz="3000">
                <a:solidFill>
                  <a:srgbClr val="283338"/>
                </a:solidFill>
                <a:latin typeface="Roboto Light"/>
                <a:ea typeface="Roboto Light"/>
                <a:cs typeface="Roboto Light"/>
                <a:sym typeface="Roboto Light"/>
              </a:defRPr>
            </a:pPr>
            <a:r>
              <a:rPr lang="et-EE" sz="2000" dirty="0">
                <a:solidFill>
                  <a:srgbClr val="283338"/>
                </a:solidFill>
                <a:latin typeface="Roboto Light"/>
                <a:ea typeface="Roboto Light"/>
                <a:sym typeface="Roboto Light"/>
              </a:rPr>
              <a:t>Kliendi tööle saamise ja töötamisega kohanemise toetamine. </a:t>
            </a:r>
            <a:endParaRPr lang="et-EE" sz="2000" kern="0" dirty="0">
              <a:solidFill>
                <a:srgbClr val="283338"/>
              </a:solidFill>
              <a:latin typeface="Roboto Light"/>
              <a:ea typeface="Roboto Light"/>
              <a:sym typeface="Roboto Light"/>
            </a:endParaRPr>
          </a:p>
          <a:p>
            <a:pPr marL="228600" indent="-228600" defTabSz="1219169" hangingPunct="0">
              <a:buClr>
                <a:schemeClr val="accent1">
                  <a:lumMod val="75000"/>
                </a:schemeClr>
              </a:buClr>
              <a:buFont typeface="Arial" panose="020B0604020202020204" pitchFamily="34" charset="0"/>
              <a:buChar char="•"/>
              <a:defRPr sz="3000">
                <a:solidFill>
                  <a:srgbClr val="283338"/>
                </a:solidFill>
                <a:latin typeface="Roboto Light"/>
                <a:ea typeface="Roboto Light"/>
                <a:cs typeface="Roboto Light"/>
                <a:sym typeface="Roboto Light"/>
              </a:defRPr>
            </a:pPr>
            <a:endParaRPr lang="et-EE" sz="1500" kern="0" dirty="0">
              <a:solidFill>
                <a:srgbClr val="283338"/>
              </a:solidFill>
              <a:latin typeface="Roboto Light"/>
              <a:ea typeface="Roboto Light"/>
              <a:sym typeface="Roboto Light"/>
            </a:endParaRPr>
          </a:p>
          <a:p>
            <a:pPr defTabSz="1219169" hangingPunct="0">
              <a:defRPr sz="3000">
                <a:solidFill>
                  <a:srgbClr val="283338"/>
                </a:solidFill>
                <a:latin typeface="Roboto Light"/>
                <a:ea typeface="Roboto Light"/>
                <a:cs typeface="Roboto Light"/>
                <a:sym typeface="Roboto Light"/>
              </a:defRPr>
            </a:pPr>
            <a:endParaRPr lang="fi-FI" sz="1500" kern="0" dirty="0">
              <a:solidFill>
                <a:srgbClr val="283338"/>
              </a:solidFill>
              <a:latin typeface="Roboto Light"/>
              <a:ea typeface="Roboto Light"/>
              <a:sym typeface="Roboto Light"/>
            </a:endParaRPr>
          </a:p>
        </p:txBody>
      </p:sp>
      <p:sp>
        <p:nvSpPr>
          <p:cNvPr id="453" name="Roboto light 30pt…"/>
          <p:cNvSpPr txBox="1"/>
          <p:nvPr/>
        </p:nvSpPr>
        <p:spPr>
          <a:xfrm>
            <a:off x="7700034" y="3017862"/>
            <a:ext cx="4319517" cy="25135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p>
            <a:pPr marL="285750" indent="-285750" defTabSz="1219169" hangingPunct="0">
              <a:buClr>
                <a:schemeClr val="accent1">
                  <a:lumMod val="75000"/>
                </a:schemeClr>
              </a:buClr>
              <a:buFont typeface="Arial" panose="020B0604020202020204" pitchFamily="34" charset="0"/>
              <a:buChar char="•"/>
              <a:defRPr sz="3000">
                <a:solidFill>
                  <a:srgbClr val="283338"/>
                </a:solidFill>
                <a:latin typeface="Roboto Light"/>
                <a:ea typeface="Roboto Light"/>
                <a:cs typeface="Roboto Light"/>
                <a:sym typeface="Roboto Light"/>
              </a:defRPr>
            </a:pPr>
            <a:r>
              <a:rPr lang="et-EE" sz="2000" kern="0" dirty="0">
                <a:solidFill>
                  <a:srgbClr val="283338"/>
                </a:solidFill>
                <a:latin typeface="Roboto Light"/>
                <a:ea typeface="Roboto Light"/>
                <a:sym typeface="Roboto Light"/>
              </a:rPr>
              <a:t>Töökeskse nõustamise koolitused;</a:t>
            </a:r>
          </a:p>
          <a:p>
            <a:pPr marL="285750" indent="-285750" defTabSz="1219169" hangingPunct="0">
              <a:buClr>
                <a:schemeClr val="accent1">
                  <a:lumMod val="75000"/>
                </a:schemeClr>
              </a:buClr>
              <a:buFont typeface="Arial" panose="020B0604020202020204" pitchFamily="34" charset="0"/>
              <a:buChar char="•"/>
              <a:defRPr sz="3000">
                <a:solidFill>
                  <a:srgbClr val="283338"/>
                </a:solidFill>
                <a:latin typeface="Roboto Light"/>
                <a:ea typeface="Roboto Light"/>
                <a:cs typeface="Roboto Light"/>
                <a:sym typeface="Roboto Light"/>
              </a:defRPr>
            </a:pPr>
            <a:endParaRPr lang="et-EE" sz="2000" kern="0" dirty="0">
              <a:solidFill>
                <a:srgbClr val="283338"/>
              </a:solidFill>
              <a:latin typeface="Roboto Light"/>
              <a:ea typeface="Roboto Light"/>
              <a:sym typeface="Roboto Light"/>
            </a:endParaRPr>
          </a:p>
          <a:p>
            <a:pPr marL="285750" indent="-285750" defTabSz="1219169" hangingPunct="0">
              <a:buClr>
                <a:schemeClr val="accent1">
                  <a:lumMod val="75000"/>
                </a:schemeClr>
              </a:buClr>
              <a:buFont typeface="Arial" panose="020B0604020202020204" pitchFamily="34" charset="0"/>
              <a:buChar char="•"/>
              <a:defRPr sz="3000">
                <a:solidFill>
                  <a:srgbClr val="283338"/>
                </a:solidFill>
                <a:latin typeface="Roboto Light"/>
                <a:ea typeface="Roboto Light"/>
                <a:cs typeface="Roboto Light"/>
                <a:sym typeface="Roboto Light"/>
              </a:defRPr>
            </a:pPr>
            <a:endParaRPr lang="et-EE" sz="2000" kern="0" dirty="0">
              <a:solidFill>
                <a:srgbClr val="283338"/>
              </a:solidFill>
              <a:latin typeface="Roboto Light"/>
              <a:ea typeface="Roboto Light"/>
              <a:sym typeface="Roboto Light"/>
            </a:endParaRPr>
          </a:p>
          <a:p>
            <a:pPr marL="285750" indent="-285750" defTabSz="1219169" hangingPunct="0">
              <a:buClr>
                <a:schemeClr val="accent1">
                  <a:lumMod val="75000"/>
                </a:schemeClr>
              </a:buClr>
              <a:buFont typeface="Arial" panose="020B0604020202020204" pitchFamily="34" charset="0"/>
              <a:buChar char="•"/>
              <a:defRPr sz="3000">
                <a:solidFill>
                  <a:srgbClr val="283338"/>
                </a:solidFill>
                <a:latin typeface="Roboto Light"/>
                <a:ea typeface="Roboto Light"/>
                <a:cs typeface="Roboto Light"/>
                <a:sym typeface="Roboto Light"/>
              </a:defRPr>
            </a:pPr>
            <a:r>
              <a:rPr lang="et-EE" sz="2000" dirty="0">
                <a:solidFill>
                  <a:srgbClr val="283338"/>
                </a:solidFill>
                <a:latin typeface="Roboto Light"/>
                <a:ea typeface="Roboto Light"/>
                <a:sym typeface="Roboto Light"/>
              </a:rPr>
              <a:t>Võrgustikutöö koolitus;</a:t>
            </a:r>
          </a:p>
          <a:p>
            <a:pPr marL="285750" indent="-285750" defTabSz="1219169" hangingPunct="0">
              <a:buClr>
                <a:schemeClr val="accent1">
                  <a:lumMod val="75000"/>
                </a:schemeClr>
              </a:buClr>
              <a:buFont typeface="Arial" panose="020B0604020202020204" pitchFamily="34" charset="0"/>
              <a:buChar char="•"/>
              <a:defRPr sz="3000">
                <a:solidFill>
                  <a:srgbClr val="283338"/>
                </a:solidFill>
                <a:latin typeface="Roboto Light"/>
                <a:ea typeface="Roboto Light"/>
                <a:cs typeface="Roboto Light"/>
                <a:sym typeface="Roboto Light"/>
              </a:defRPr>
            </a:pPr>
            <a:endParaRPr lang="et-EE" sz="2000" dirty="0">
              <a:solidFill>
                <a:srgbClr val="283338"/>
              </a:solidFill>
              <a:latin typeface="Roboto Light"/>
              <a:ea typeface="Roboto Light"/>
              <a:sym typeface="Roboto Light"/>
            </a:endParaRPr>
          </a:p>
          <a:p>
            <a:pPr marL="285750" indent="-285750" defTabSz="1219169" hangingPunct="0">
              <a:buClr>
                <a:schemeClr val="accent1">
                  <a:lumMod val="75000"/>
                </a:schemeClr>
              </a:buClr>
              <a:buFont typeface="Arial" panose="020B0604020202020204" pitchFamily="34" charset="0"/>
              <a:buChar char="•"/>
              <a:defRPr sz="3000">
                <a:solidFill>
                  <a:srgbClr val="283338"/>
                </a:solidFill>
                <a:latin typeface="Roboto Light"/>
                <a:ea typeface="Roboto Light"/>
                <a:cs typeface="Roboto Light"/>
                <a:sym typeface="Roboto Light"/>
              </a:defRPr>
            </a:pPr>
            <a:endParaRPr lang="et-EE" sz="2000" dirty="0">
              <a:solidFill>
                <a:srgbClr val="283338"/>
              </a:solidFill>
              <a:latin typeface="Roboto Light"/>
              <a:ea typeface="Roboto Light"/>
              <a:sym typeface="Roboto Light"/>
            </a:endParaRPr>
          </a:p>
          <a:p>
            <a:pPr marL="285750" indent="-285750">
              <a:buClr>
                <a:schemeClr val="accent1">
                  <a:lumMod val="75000"/>
                </a:schemeClr>
              </a:buClr>
              <a:buFont typeface="Arial" panose="020B0604020202020204" pitchFamily="34" charset="0"/>
              <a:buChar char="•"/>
              <a:defRPr sz="3000">
                <a:solidFill>
                  <a:srgbClr val="283338"/>
                </a:solidFill>
                <a:latin typeface="Roboto Light"/>
                <a:ea typeface="Roboto Light"/>
                <a:cs typeface="Roboto Light"/>
                <a:sym typeface="Roboto Light"/>
              </a:defRPr>
            </a:pPr>
            <a:r>
              <a:rPr lang="et-EE" sz="2000" dirty="0" err="1">
                <a:solidFill>
                  <a:srgbClr val="283338"/>
                </a:solidFill>
                <a:latin typeface="Roboto Light"/>
                <a:ea typeface="Roboto Light"/>
                <a:sym typeface="Roboto Light"/>
              </a:rPr>
              <a:t>CARe</a:t>
            </a:r>
            <a:r>
              <a:rPr lang="et-EE" sz="2000" dirty="0">
                <a:solidFill>
                  <a:srgbClr val="283338"/>
                </a:solidFill>
                <a:latin typeface="Roboto Light"/>
                <a:ea typeface="Roboto Light"/>
                <a:sym typeface="Roboto Light"/>
              </a:rPr>
              <a:t> metoodika koolitus.</a:t>
            </a:r>
            <a:endParaRPr lang="et-EE" sz="2000" kern="0" dirty="0">
              <a:solidFill>
                <a:srgbClr val="283338"/>
              </a:solidFill>
              <a:latin typeface="Roboto Light"/>
              <a:ea typeface="Roboto Light"/>
              <a:sym typeface="Roboto Light"/>
            </a:endParaRPr>
          </a:p>
          <a:p>
            <a:pPr defTabSz="1219169" hangingPunct="0">
              <a:defRPr sz="3000">
                <a:solidFill>
                  <a:srgbClr val="283338"/>
                </a:solidFill>
                <a:latin typeface="Roboto Light"/>
                <a:ea typeface="Roboto Light"/>
                <a:cs typeface="Roboto Light"/>
                <a:sym typeface="Roboto Light"/>
              </a:defRPr>
            </a:pPr>
            <a:endParaRPr sz="2000" kern="0" dirty="0">
              <a:solidFill>
                <a:srgbClr val="283338"/>
              </a:solidFill>
              <a:latin typeface="Roboto Light"/>
              <a:ea typeface="Roboto Light"/>
              <a:sym typeface="Roboto Light"/>
            </a:endParaRPr>
          </a:p>
        </p:txBody>
      </p:sp>
      <p:sp>
        <p:nvSpPr>
          <p:cNvPr id="455" name="Ikoone ja illustratsioone ei kasutata koos ühe slaidi peal"/>
          <p:cNvSpPr txBox="1">
            <a:spLocks noGrp="1"/>
          </p:cNvSpPr>
          <p:nvPr>
            <p:ph type="title"/>
          </p:nvPr>
        </p:nvSpPr>
        <p:spPr>
          <a:xfrm>
            <a:off x="205740" y="718185"/>
            <a:ext cx="11986261" cy="1254760"/>
          </a:xfrm>
          <a:prstGeom prst="rect">
            <a:avLst/>
          </a:prstGeom>
        </p:spPr>
        <p:txBody>
          <a:bodyPr>
            <a:noAutofit/>
          </a:bodyPr>
          <a:lstStyle/>
          <a:p>
            <a:r>
              <a:rPr lang="et-EE" sz="5000" dirty="0"/>
              <a:t>Töökeskne nõustamine ja </a:t>
            </a:r>
            <a:br>
              <a:rPr lang="et-EE" sz="5000" dirty="0"/>
            </a:br>
            <a:r>
              <a:rPr lang="et-EE" sz="5000" dirty="0"/>
              <a:t>				     nõustajate arendamine</a:t>
            </a:r>
            <a:endParaRPr sz="5000" dirty="0"/>
          </a:p>
        </p:txBody>
      </p:sp>
      <p:sp>
        <p:nvSpPr>
          <p:cNvPr id="456" name="Shape"/>
          <p:cNvSpPr/>
          <p:nvPr/>
        </p:nvSpPr>
        <p:spPr>
          <a:xfrm rot="1304831">
            <a:off x="98490" y="2769312"/>
            <a:ext cx="454745" cy="384001"/>
          </a:xfrm>
          <a:custGeom>
            <a:avLst/>
            <a:gdLst/>
            <a:ahLst/>
            <a:cxnLst>
              <a:cxn ang="0">
                <a:pos x="wd2" y="hd2"/>
              </a:cxn>
              <a:cxn ang="5400000">
                <a:pos x="wd2" y="hd2"/>
              </a:cxn>
              <a:cxn ang="10800000">
                <a:pos x="wd2" y="hd2"/>
              </a:cxn>
              <a:cxn ang="16200000">
                <a:pos x="wd2" y="hd2"/>
              </a:cxn>
            </a:cxnLst>
            <a:rect l="0" t="0" r="r" b="b"/>
            <a:pathLst>
              <a:path w="21600" h="21523" extrusionOk="0">
                <a:moveTo>
                  <a:pt x="12552" y="46"/>
                </a:moveTo>
                <a:cubicBezTo>
                  <a:pt x="10355" y="46"/>
                  <a:pt x="8316" y="972"/>
                  <a:pt x="6642" y="2638"/>
                </a:cubicBezTo>
                <a:lnTo>
                  <a:pt x="4655" y="232"/>
                </a:lnTo>
                <a:cubicBezTo>
                  <a:pt x="4393" y="-77"/>
                  <a:pt x="3975" y="-77"/>
                  <a:pt x="3713" y="232"/>
                </a:cubicBezTo>
                <a:cubicBezTo>
                  <a:pt x="1308" y="3009"/>
                  <a:pt x="0" y="6773"/>
                  <a:pt x="0" y="10785"/>
                </a:cubicBezTo>
                <a:cubicBezTo>
                  <a:pt x="0" y="11217"/>
                  <a:pt x="314" y="11587"/>
                  <a:pt x="680" y="11587"/>
                </a:cubicBezTo>
                <a:lnTo>
                  <a:pt x="3504" y="11587"/>
                </a:lnTo>
                <a:cubicBezTo>
                  <a:pt x="3870" y="17141"/>
                  <a:pt x="7793" y="21523"/>
                  <a:pt x="12552" y="21523"/>
                </a:cubicBezTo>
                <a:cubicBezTo>
                  <a:pt x="17573" y="21523"/>
                  <a:pt x="21600" y="16709"/>
                  <a:pt x="21600" y="10846"/>
                </a:cubicBezTo>
                <a:cubicBezTo>
                  <a:pt x="21600" y="4860"/>
                  <a:pt x="17521" y="46"/>
                  <a:pt x="12552" y="46"/>
                </a:cubicBezTo>
                <a:close/>
                <a:moveTo>
                  <a:pt x="4184" y="1960"/>
                </a:moveTo>
                <a:lnTo>
                  <a:pt x="6119" y="4305"/>
                </a:lnTo>
                <a:cubicBezTo>
                  <a:pt x="6119" y="4305"/>
                  <a:pt x="6119" y="4305"/>
                  <a:pt x="6119" y="4305"/>
                </a:cubicBezTo>
                <a:lnTo>
                  <a:pt x="10878" y="9982"/>
                </a:lnTo>
                <a:lnTo>
                  <a:pt x="4079" y="9982"/>
                </a:lnTo>
                <a:lnTo>
                  <a:pt x="1360" y="9982"/>
                </a:lnTo>
                <a:cubicBezTo>
                  <a:pt x="1517" y="7020"/>
                  <a:pt x="2510" y="4181"/>
                  <a:pt x="4184" y="1960"/>
                </a:cubicBezTo>
                <a:close/>
                <a:moveTo>
                  <a:pt x="12552" y="19918"/>
                </a:moveTo>
                <a:cubicBezTo>
                  <a:pt x="8525" y="19918"/>
                  <a:pt x="5178" y="16277"/>
                  <a:pt x="4864" y="11587"/>
                </a:cubicBezTo>
                <a:lnTo>
                  <a:pt x="12552" y="11587"/>
                </a:lnTo>
                <a:cubicBezTo>
                  <a:pt x="12814" y="11587"/>
                  <a:pt x="13075" y="11402"/>
                  <a:pt x="13180" y="11093"/>
                </a:cubicBezTo>
                <a:cubicBezTo>
                  <a:pt x="13284" y="10785"/>
                  <a:pt x="13232" y="10476"/>
                  <a:pt x="13023" y="10229"/>
                </a:cubicBezTo>
                <a:lnTo>
                  <a:pt x="7584" y="3749"/>
                </a:lnTo>
                <a:cubicBezTo>
                  <a:pt x="8943" y="2392"/>
                  <a:pt x="10722" y="1651"/>
                  <a:pt x="12500" y="1651"/>
                </a:cubicBezTo>
                <a:cubicBezTo>
                  <a:pt x="16736" y="1651"/>
                  <a:pt x="20240" y="5724"/>
                  <a:pt x="20240" y="10785"/>
                </a:cubicBezTo>
                <a:cubicBezTo>
                  <a:pt x="20240" y="15845"/>
                  <a:pt x="16788" y="19918"/>
                  <a:pt x="12552" y="19918"/>
                </a:cubicBezTo>
                <a:close/>
              </a:path>
            </a:pathLst>
          </a:custGeom>
          <a:solidFill>
            <a:srgbClr val="F99230"/>
          </a:solidFill>
          <a:ln w="12700">
            <a:miter lim="400000"/>
          </a:ln>
        </p:spPr>
        <p:txBody>
          <a:bodyPr lIns="19050" tIns="19050" rIns="19050" bIns="19050" anchor="ctr"/>
          <a:lstStyle/>
          <a:p>
            <a:pPr algn="ctr" defTabSz="228600" hangingPunct="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dirty="0">
              <a:solidFill>
                <a:srgbClr val="FFFFFF"/>
              </a:solidFill>
              <a:effectLst>
                <a:outerShdw blurRad="38100" dist="12700" dir="5400000" rotWithShape="0">
                  <a:srgbClr val="000000">
                    <a:alpha val="50000"/>
                  </a:srgbClr>
                </a:outerShdw>
              </a:effectLst>
              <a:latin typeface="Roboto Light" panose="02000000000000000000" pitchFamily="2" charset="0"/>
              <a:ea typeface="Roboto Light" panose="02000000000000000000" pitchFamily="2" charset="0"/>
              <a:sym typeface="Gill Sans"/>
            </a:endParaRPr>
          </a:p>
        </p:txBody>
      </p:sp>
      <p:pic>
        <p:nvPicPr>
          <p:cNvPr id="9" name="Picture 13">
            <a:extLst>
              <a:ext uri="{FF2B5EF4-FFF2-40B4-BE49-F238E27FC236}">
                <a16:creationId xmlns:a16="http://schemas.microsoft.com/office/drawing/2014/main" id="{2C39236D-21FF-437F-94F0-BA323BB696E7}"/>
              </a:ext>
            </a:extLst>
          </p:cNvPr>
          <p:cNvPicPr>
            <a:picLocks noChangeAspect="1"/>
          </p:cNvPicPr>
          <p:nvPr/>
        </p:nvPicPr>
        <p:blipFill>
          <a:blip r:embed="rId3"/>
          <a:stretch>
            <a:fillRect/>
          </a:stretch>
        </p:blipFill>
        <p:spPr>
          <a:xfrm>
            <a:off x="5214515" y="2698732"/>
            <a:ext cx="1886039" cy="2667397"/>
          </a:xfrm>
          <a:prstGeom prst="rect">
            <a:avLst/>
          </a:prstGeom>
        </p:spPr>
      </p:pic>
      <p:sp>
        <p:nvSpPr>
          <p:cNvPr id="10" name="Shape">
            <a:extLst>
              <a:ext uri="{FF2B5EF4-FFF2-40B4-BE49-F238E27FC236}">
                <a16:creationId xmlns:a16="http://schemas.microsoft.com/office/drawing/2014/main" id="{D2DFCC06-0B37-4D3E-82B4-C4077BB68557}"/>
              </a:ext>
            </a:extLst>
          </p:cNvPr>
          <p:cNvSpPr/>
          <p:nvPr/>
        </p:nvSpPr>
        <p:spPr>
          <a:xfrm rot="1171296">
            <a:off x="7320620" y="2774949"/>
            <a:ext cx="454745" cy="384001"/>
          </a:xfrm>
          <a:custGeom>
            <a:avLst/>
            <a:gdLst/>
            <a:ahLst/>
            <a:cxnLst>
              <a:cxn ang="0">
                <a:pos x="wd2" y="hd2"/>
              </a:cxn>
              <a:cxn ang="5400000">
                <a:pos x="wd2" y="hd2"/>
              </a:cxn>
              <a:cxn ang="10800000">
                <a:pos x="wd2" y="hd2"/>
              </a:cxn>
              <a:cxn ang="16200000">
                <a:pos x="wd2" y="hd2"/>
              </a:cxn>
            </a:cxnLst>
            <a:rect l="0" t="0" r="r" b="b"/>
            <a:pathLst>
              <a:path w="21600" h="21523" extrusionOk="0">
                <a:moveTo>
                  <a:pt x="12552" y="46"/>
                </a:moveTo>
                <a:cubicBezTo>
                  <a:pt x="10355" y="46"/>
                  <a:pt x="8316" y="972"/>
                  <a:pt x="6642" y="2638"/>
                </a:cubicBezTo>
                <a:lnTo>
                  <a:pt x="4655" y="232"/>
                </a:lnTo>
                <a:cubicBezTo>
                  <a:pt x="4393" y="-77"/>
                  <a:pt x="3975" y="-77"/>
                  <a:pt x="3713" y="232"/>
                </a:cubicBezTo>
                <a:cubicBezTo>
                  <a:pt x="1308" y="3009"/>
                  <a:pt x="0" y="6773"/>
                  <a:pt x="0" y="10785"/>
                </a:cubicBezTo>
                <a:cubicBezTo>
                  <a:pt x="0" y="11217"/>
                  <a:pt x="314" y="11587"/>
                  <a:pt x="680" y="11587"/>
                </a:cubicBezTo>
                <a:lnTo>
                  <a:pt x="3504" y="11587"/>
                </a:lnTo>
                <a:cubicBezTo>
                  <a:pt x="3870" y="17141"/>
                  <a:pt x="7793" y="21523"/>
                  <a:pt x="12552" y="21523"/>
                </a:cubicBezTo>
                <a:cubicBezTo>
                  <a:pt x="17573" y="21523"/>
                  <a:pt x="21600" y="16709"/>
                  <a:pt x="21600" y="10846"/>
                </a:cubicBezTo>
                <a:cubicBezTo>
                  <a:pt x="21600" y="4860"/>
                  <a:pt x="17521" y="46"/>
                  <a:pt x="12552" y="46"/>
                </a:cubicBezTo>
                <a:close/>
                <a:moveTo>
                  <a:pt x="4184" y="1960"/>
                </a:moveTo>
                <a:lnTo>
                  <a:pt x="6119" y="4305"/>
                </a:lnTo>
                <a:cubicBezTo>
                  <a:pt x="6119" y="4305"/>
                  <a:pt x="6119" y="4305"/>
                  <a:pt x="6119" y="4305"/>
                </a:cubicBezTo>
                <a:lnTo>
                  <a:pt x="10878" y="9982"/>
                </a:lnTo>
                <a:lnTo>
                  <a:pt x="4079" y="9982"/>
                </a:lnTo>
                <a:lnTo>
                  <a:pt x="1360" y="9982"/>
                </a:lnTo>
                <a:cubicBezTo>
                  <a:pt x="1517" y="7020"/>
                  <a:pt x="2510" y="4181"/>
                  <a:pt x="4184" y="1960"/>
                </a:cubicBezTo>
                <a:close/>
                <a:moveTo>
                  <a:pt x="12552" y="19918"/>
                </a:moveTo>
                <a:cubicBezTo>
                  <a:pt x="8525" y="19918"/>
                  <a:pt x="5178" y="16277"/>
                  <a:pt x="4864" y="11587"/>
                </a:cubicBezTo>
                <a:lnTo>
                  <a:pt x="12552" y="11587"/>
                </a:lnTo>
                <a:cubicBezTo>
                  <a:pt x="12814" y="11587"/>
                  <a:pt x="13075" y="11402"/>
                  <a:pt x="13180" y="11093"/>
                </a:cubicBezTo>
                <a:cubicBezTo>
                  <a:pt x="13284" y="10785"/>
                  <a:pt x="13232" y="10476"/>
                  <a:pt x="13023" y="10229"/>
                </a:cubicBezTo>
                <a:lnTo>
                  <a:pt x="7584" y="3749"/>
                </a:lnTo>
                <a:cubicBezTo>
                  <a:pt x="8943" y="2392"/>
                  <a:pt x="10722" y="1651"/>
                  <a:pt x="12500" y="1651"/>
                </a:cubicBezTo>
                <a:cubicBezTo>
                  <a:pt x="16736" y="1651"/>
                  <a:pt x="20240" y="5724"/>
                  <a:pt x="20240" y="10785"/>
                </a:cubicBezTo>
                <a:cubicBezTo>
                  <a:pt x="20240" y="15845"/>
                  <a:pt x="16788" y="19918"/>
                  <a:pt x="12552" y="19918"/>
                </a:cubicBezTo>
                <a:close/>
              </a:path>
            </a:pathLst>
          </a:custGeom>
          <a:solidFill>
            <a:srgbClr val="F99230"/>
          </a:solidFill>
          <a:ln w="12700">
            <a:miter lim="400000"/>
          </a:ln>
        </p:spPr>
        <p:txBody>
          <a:bodyPr lIns="19050" tIns="19050" rIns="19050" bIns="19050" anchor="ctr"/>
          <a:lstStyle/>
          <a:p>
            <a:pPr algn="ctr" defTabSz="228600" hangingPunct="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dirty="0">
              <a:solidFill>
                <a:srgbClr val="FFFFFF"/>
              </a:solidFill>
              <a:effectLst>
                <a:outerShdw blurRad="38100" dist="12700" dir="5400000" rotWithShape="0">
                  <a:srgbClr val="000000">
                    <a:alpha val="50000"/>
                  </a:srgbClr>
                </a:outerShdw>
              </a:effectLst>
              <a:latin typeface="Roboto Light" panose="02000000000000000000" pitchFamily="2" charset="0"/>
              <a:ea typeface="Roboto Light" panose="02000000000000000000" pitchFamily="2" charset="0"/>
              <a:sym typeface="Gill Sans"/>
            </a:endParaRPr>
          </a:p>
        </p:txBody>
      </p:sp>
    </p:spTree>
    <p:extLst>
      <p:ext uri="{BB962C8B-B14F-4D97-AF65-F5344CB8AC3E}">
        <p14:creationId xmlns:p14="http://schemas.microsoft.com/office/powerpoint/2010/main" val="170097106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Roboto light 30pt…"/>
          <p:cNvSpPr txBox="1"/>
          <p:nvPr/>
        </p:nvSpPr>
        <p:spPr>
          <a:xfrm>
            <a:off x="900118" y="2593548"/>
            <a:ext cx="5967100" cy="29751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pPr defTabSz="1219169" hangingPunct="0">
              <a:defRPr sz="3000">
                <a:solidFill>
                  <a:srgbClr val="283338"/>
                </a:solidFill>
                <a:latin typeface="Roboto Light"/>
                <a:ea typeface="Roboto Light"/>
                <a:cs typeface="Roboto Light"/>
                <a:sym typeface="Roboto Light"/>
              </a:defRPr>
            </a:pPr>
            <a:r>
              <a:rPr lang="et-EE" sz="2000" kern="0" dirty="0" err="1">
                <a:solidFill>
                  <a:srgbClr val="283338"/>
                </a:solidFill>
                <a:latin typeface="Roboto Light"/>
                <a:ea typeface="Roboto Light"/>
                <a:sym typeface="Roboto Light"/>
              </a:rPr>
              <a:t>CARe</a:t>
            </a:r>
            <a:r>
              <a:rPr lang="et-EE" sz="2000" kern="0" dirty="0">
                <a:solidFill>
                  <a:srgbClr val="283338"/>
                </a:solidFill>
                <a:latin typeface="Roboto Light"/>
                <a:ea typeface="Roboto Light"/>
                <a:sym typeface="Roboto Light"/>
              </a:rPr>
              <a:t> rakendamise eesmärk: </a:t>
            </a:r>
          </a:p>
          <a:p>
            <a:pPr marL="285750" indent="-285750" defTabSz="1219169" hangingPunct="0">
              <a:buFont typeface="Arial" panose="020B0604020202020204" pitchFamily="34" charset="0"/>
              <a:buChar char="•"/>
              <a:defRPr sz="3000">
                <a:solidFill>
                  <a:srgbClr val="283338"/>
                </a:solidFill>
                <a:latin typeface="Roboto Light"/>
                <a:ea typeface="Roboto Light"/>
                <a:cs typeface="Roboto Light"/>
                <a:sym typeface="Roboto Light"/>
              </a:defRPr>
            </a:pPr>
            <a:endParaRPr lang="et-EE" sz="2000" dirty="0">
              <a:solidFill>
                <a:srgbClr val="283338"/>
              </a:solidFill>
              <a:latin typeface="Roboto Light"/>
              <a:ea typeface="Roboto Light"/>
              <a:sym typeface="Roboto Light"/>
            </a:endParaRPr>
          </a:p>
          <a:p>
            <a:pPr marL="285750" indent="-285750" defTabSz="1219169" hangingPunct="0">
              <a:buClr>
                <a:schemeClr val="accent1">
                  <a:lumMod val="75000"/>
                </a:schemeClr>
              </a:buClr>
              <a:buFont typeface="Arial" panose="020B0604020202020204" pitchFamily="34" charset="0"/>
              <a:buChar char="•"/>
              <a:defRPr sz="3000">
                <a:solidFill>
                  <a:srgbClr val="283338"/>
                </a:solidFill>
                <a:latin typeface="Roboto Light"/>
                <a:ea typeface="Roboto Light"/>
                <a:cs typeface="Roboto Light"/>
                <a:sym typeface="Roboto Light"/>
              </a:defRPr>
            </a:pPr>
            <a:r>
              <a:rPr lang="et-EE" sz="2000" kern="0" dirty="0">
                <a:solidFill>
                  <a:srgbClr val="283338"/>
                </a:solidFill>
                <a:latin typeface="Roboto Light"/>
                <a:ea typeface="Roboto Light"/>
                <a:sym typeface="Roboto Light"/>
              </a:rPr>
              <a:t>Kuidas nõustada erinevate terviseprobleemidega kliente;</a:t>
            </a:r>
          </a:p>
          <a:p>
            <a:pPr marL="285750" indent="-285750" defTabSz="1219169" hangingPunct="0">
              <a:buClr>
                <a:schemeClr val="accent1">
                  <a:lumMod val="75000"/>
                </a:schemeClr>
              </a:buClr>
              <a:buFont typeface="Arial" panose="020B0604020202020204" pitchFamily="34" charset="0"/>
              <a:buChar char="•"/>
              <a:defRPr sz="3000">
                <a:solidFill>
                  <a:srgbClr val="283338"/>
                </a:solidFill>
                <a:latin typeface="Roboto Light"/>
                <a:ea typeface="Roboto Light"/>
                <a:cs typeface="Roboto Light"/>
                <a:sym typeface="Roboto Light"/>
              </a:defRPr>
            </a:pPr>
            <a:endParaRPr lang="et-EE" sz="2000" kern="0" dirty="0">
              <a:solidFill>
                <a:srgbClr val="283338"/>
              </a:solidFill>
              <a:latin typeface="Roboto Light"/>
              <a:ea typeface="Roboto Light"/>
              <a:sym typeface="Roboto Light"/>
            </a:endParaRPr>
          </a:p>
          <a:p>
            <a:pPr marL="285750" indent="-285750">
              <a:buClr>
                <a:schemeClr val="accent1">
                  <a:lumMod val="75000"/>
                </a:schemeClr>
              </a:buClr>
              <a:buFont typeface="Arial" panose="020B0604020202020204" pitchFamily="34" charset="0"/>
              <a:buChar char="•"/>
              <a:defRPr sz="3000">
                <a:solidFill>
                  <a:srgbClr val="283338"/>
                </a:solidFill>
                <a:latin typeface="Roboto Light"/>
                <a:ea typeface="Roboto Light"/>
                <a:cs typeface="Roboto Light"/>
                <a:sym typeface="Roboto Light"/>
              </a:defRPr>
            </a:pPr>
            <a:r>
              <a:rPr lang="et-EE" sz="2000" kern="0" dirty="0">
                <a:solidFill>
                  <a:srgbClr val="283338"/>
                </a:solidFill>
                <a:latin typeface="Roboto Light"/>
                <a:ea typeface="Roboto Light"/>
                <a:sym typeface="Roboto Light"/>
              </a:rPr>
              <a:t>Kuidas tõsta </a:t>
            </a:r>
            <a:r>
              <a:rPr lang="et-EE" sz="2000" kern="0" dirty="0" err="1">
                <a:solidFill>
                  <a:srgbClr val="283338"/>
                </a:solidFill>
                <a:latin typeface="Roboto Light"/>
                <a:ea typeface="Roboto Light"/>
                <a:sym typeface="Roboto Light"/>
              </a:rPr>
              <a:t>klientid</a:t>
            </a:r>
            <a:r>
              <a:rPr lang="et-EE" sz="2000" dirty="0">
                <a:solidFill>
                  <a:srgbClr val="283338"/>
                </a:solidFill>
                <a:latin typeface="Roboto Light"/>
                <a:ea typeface="Roboto Light"/>
                <a:sym typeface="Roboto Light"/>
              </a:rPr>
              <a:t>e elukvaliteeti;</a:t>
            </a:r>
          </a:p>
          <a:p>
            <a:pPr marL="285750" indent="-285750">
              <a:buClr>
                <a:schemeClr val="accent1">
                  <a:lumMod val="75000"/>
                </a:schemeClr>
              </a:buClr>
              <a:buFont typeface="Arial" panose="020B0604020202020204" pitchFamily="34" charset="0"/>
              <a:buChar char="•"/>
              <a:defRPr sz="3000">
                <a:solidFill>
                  <a:srgbClr val="283338"/>
                </a:solidFill>
                <a:latin typeface="Roboto Light"/>
                <a:ea typeface="Roboto Light"/>
                <a:cs typeface="Roboto Light"/>
                <a:sym typeface="Roboto Light"/>
              </a:defRPr>
            </a:pPr>
            <a:endParaRPr lang="et-EE" sz="2000" dirty="0">
              <a:solidFill>
                <a:srgbClr val="283338"/>
              </a:solidFill>
              <a:latin typeface="Roboto Light"/>
              <a:ea typeface="Roboto Light"/>
              <a:sym typeface="Roboto Light"/>
            </a:endParaRPr>
          </a:p>
          <a:p>
            <a:pPr marL="285750" indent="-285750">
              <a:buClr>
                <a:schemeClr val="accent1">
                  <a:lumMod val="75000"/>
                </a:schemeClr>
              </a:buClr>
              <a:buFont typeface="Arial" panose="020B0604020202020204" pitchFamily="34" charset="0"/>
              <a:buChar char="•"/>
              <a:defRPr sz="3000">
                <a:solidFill>
                  <a:srgbClr val="283338"/>
                </a:solidFill>
                <a:latin typeface="Roboto Light"/>
                <a:ea typeface="Roboto Light"/>
                <a:cs typeface="Roboto Light"/>
                <a:sym typeface="Roboto Light"/>
              </a:defRPr>
            </a:pPr>
            <a:r>
              <a:rPr lang="et-EE" sz="2000" dirty="0">
                <a:solidFill>
                  <a:srgbClr val="283338"/>
                </a:solidFill>
                <a:latin typeface="Roboto Light"/>
                <a:ea typeface="Roboto Light"/>
                <a:sym typeface="Roboto Light"/>
              </a:rPr>
              <a:t>Leida sobivad tööturu võimalused.</a:t>
            </a:r>
            <a:endParaRPr lang="et-EE" sz="2000" kern="0" dirty="0">
              <a:solidFill>
                <a:srgbClr val="283338"/>
              </a:solidFill>
              <a:latin typeface="Roboto Light"/>
              <a:ea typeface="Roboto Light"/>
              <a:sym typeface="Roboto Light"/>
            </a:endParaRPr>
          </a:p>
          <a:p>
            <a:pPr defTabSz="1219169" hangingPunct="0">
              <a:defRPr sz="3000">
                <a:solidFill>
                  <a:srgbClr val="283338"/>
                </a:solidFill>
                <a:latin typeface="Roboto Light"/>
                <a:ea typeface="Roboto Light"/>
                <a:cs typeface="Roboto Light"/>
                <a:sym typeface="Roboto Light"/>
              </a:defRPr>
            </a:pPr>
            <a:endParaRPr lang="et-EE" sz="1500" kern="0" dirty="0">
              <a:solidFill>
                <a:srgbClr val="283338"/>
              </a:solidFill>
              <a:latin typeface="Roboto Light"/>
              <a:ea typeface="Roboto Light"/>
              <a:sym typeface="Roboto Light"/>
            </a:endParaRPr>
          </a:p>
          <a:p>
            <a:pPr defTabSz="1219169" hangingPunct="0">
              <a:defRPr sz="3000">
                <a:solidFill>
                  <a:srgbClr val="283338"/>
                </a:solidFill>
                <a:latin typeface="Roboto Light"/>
                <a:ea typeface="Roboto Light"/>
                <a:cs typeface="Roboto Light"/>
                <a:sym typeface="Roboto Light"/>
              </a:defRPr>
            </a:pPr>
            <a:endParaRPr lang="fi-FI" sz="1500" kern="0" dirty="0">
              <a:solidFill>
                <a:srgbClr val="283338"/>
              </a:solidFill>
              <a:latin typeface="Roboto Light"/>
              <a:ea typeface="Roboto Light"/>
              <a:sym typeface="Roboto Light"/>
            </a:endParaRPr>
          </a:p>
        </p:txBody>
      </p:sp>
      <p:sp>
        <p:nvSpPr>
          <p:cNvPr id="455" name="Ikoone ja illustratsioone ei kasutata koos ühe slaidi peal"/>
          <p:cNvSpPr txBox="1">
            <a:spLocks noGrp="1"/>
          </p:cNvSpPr>
          <p:nvPr>
            <p:ph type="title"/>
          </p:nvPr>
        </p:nvSpPr>
        <p:spPr>
          <a:xfrm>
            <a:off x="830070" y="974733"/>
            <a:ext cx="10288337" cy="1047735"/>
          </a:xfrm>
          <a:prstGeom prst="rect">
            <a:avLst/>
          </a:prstGeom>
        </p:spPr>
        <p:txBody>
          <a:bodyPr>
            <a:noAutofit/>
          </a:bodyPr>
          <a:lstStyle/>
          <a:p>
            <a:r>
              <a:rPr lang="et-EE" sz="5000" dirty="0"/>
              <a:t>CARe metoodika nõustajate tööriistana</a:t>
            </a:r>
            <a:endParaRPr sz="5000" dirty="0"/>
          </a:p>
        </p:txBody>
      </p:sp>
      <p:sp>
        <p:nvSpPr>
          <p:cNvPr id="456" name="Shape"/>
          <p:cNvSpPr/>
          <p:nvPr/>
        </p:nvSpPr>
        <p:spPr>
          <a:xfrm rot="1087298">
            <a:off x="6624658" y="2379179"/>
            <a:ext cx="454745" cy="384001"/>
          </a:xfrm>
          <a:custGeom>
            <a:avLst/>
            <a:gdLst/>
            <a:ahLst/>
            <a:cxnLst>
              <a:cxn ang="0">
                <a:pos x="wd2" y="hd2"/>
              </a:cxn>
              <a:cxn ang="5400000">
                <a:pos x="wd2" y="hd2"/>
              </a:cxn>
              <a:cxn ang="10800000">
                <a:pos x="wd2" y="hd2"/>
              </a:cxn>
              <a:cxn ang="16200000">
                <a:pos x="wd2" y="hd2"/>
              </a:cxn>
            </a:cxnLst>
            <a:rect l="0" t="0" r="r" b="b"/>
            <a:pathLst>
              <a:path w="21600" h="21523" extrusionOk="0">
                <a:moveTo>
                  <a:pt x="12552" y="46"/>
                </a:moveTo>
                <a:cubicBezTo>
                  <a:pt x="10355" y="46"/>
                  <a:pt x="8316" y="972"/>
                  <a:pt x="6642" y="2638"/>
                </a:cubicBezTo>
                <a:lnTo>
                  <a:pt x="4655" y="232"/>
                </a:lnTo>
                <a:cubicBezTo>
                  <a:pt x="4393" y="-77"/>
                  <a:pt x="3975" y="-77"/>
                  <a:pt x="3713" y="232"/>
                </a:cubicBezTo>
                <a:cubicBezTo>
                  <a:pt x="1308" y="3009"/>
                  <a:pt x="0" y="6773"/>
                  <a:pt x="0" y="10785"/>
                </a:cubicBezTo>
                <a:cubicBezTo>
                  <a:pt x="0" y="11217"/>
                  <a:pt x="314" y="11587"/>
                  <a:pt x="680" y="11587"/>
                </a:cubicBezTo>
                <a:lnTo>
                  <a:pt x="3504" y="11587"/>
                </a:lnTo>
                <a:cubicBezTo>
                  <a:pt x="3870" y="17141"/>
                  <a:pt x="7793" y="21523"/>
                  <a:pt x="12552" y="21523"/>
                </a:cubicBezTo>
                <a:cubicBezTo>
                  <a:pt x="17573" y="21523"/>
                  <a:pt x="21600" y="16709"/>
                  <a:pt x="21600" y="10846"/>
                </a:cubicBezTo>
                <a:cubicBezTo>
                  <a:pt x="21600" y="4860"/>
                  <a:pt x="17521" y="46"/>
                  <a:pt x="12552" y="46"/>
                </a:cubicBezTo>
                <a:close/>
                <a:moveTo>
                  <a:pt x="4184" y="1960"/>
                </a:moveTo>
                <a:lnTo>
                  <a:pt x="6119" y="4305"/>
                </a:lnTo>
                <a:cubicBezTo>
                  <a:pt x="6119" y="4305"/>
                  <a:pt x="6119" y="4305"/>
                  <a:pt x="6119" y="4305"/>
                </a:cubicBezTo>
                <a:lnTo>
                  <a:pt x="10878" y="9982"/>
                </a:lnTo>
                <a:lnTo>
                  <a:pt x="4079" y="9982"/>
                </a:lnTo>
                <a:lnTo>
                  <a:pt x="1360" y="9982"/>
                </a:lnTo>
                <a:cubicBezTo>
                  <a:pt x="1517" y="7020"/>
                  <a:pt x="2510" y="4181"/>
                  <a:pt x="4184" y="1960"/>
                </a:cubicBezTo>
                <a:close/>
                <a:moveTo>
                  <a:pt x="12552" y="19918"/>
                </a:moveTo>
                <a:cubicBezTo>
                  <a:pt x="8525" y="19918"/>
                  <a:pt x="5178" y="16277"/>
                  <a:pt x="4864" y="11587"/>
                </a:cubicBezTo>
                <a:lnTo>
                  <a:pt x="12552" y="11587"/>
                </a:lnTo>
                <a:cubicBezTo>
                  <a:pt x="12814" y="11587"/>
                  <a:pt x="13075" y="11402"/>
                  <a:pt x="13180" y="11093"/>
                </a:cubicBezTo>
                <a:cubicBezTo>
                  <a:pt x="13284" y="10785"/>
                  <a:pt x="13232" y="10476"/>
                  <a:pt x="13023" y="10229"/>
                </a:cubicBezTo>
                <a:lnTo>
                  <a:pt x="7584" y="3749"/>
                </a:lnTo>
                <a:cubicBezTo>
                  <a:pt x="8943" y="2392"/>
                  <a:pt x="10722" y="1651"/>
                  <a:pt x="12500" y="1651"/>
                </a:cubicBezTo>
                <a:cubicBezTo>
                  <a:pt x="16736" y="1651"/>
                  <a:pt x="20240" y="5724"/>
                  <a:pt x="20240" y="10785"/>
                </a:cubicBezTo>
                <a:cubicBezTo>
                  <a:pt x="20240" y="15845"/>
                  <a:pt x="16788" y="19918"/>
                  <a:pt x="12552" y="19918"/>
                </a:cubicBezTo>
                <a:close/>
              </a:path>
            </a:pathLst>
          </a:custGeom>
          <a:solidFill>
            <a:srgbClr val="F99230"/>
          </a:solidFill>
          <a:ln w="12700">
            <a:miter lim="400000"/>
          </a:ln>
        </p:spPr>
        <p:txBody>
          <a:bodyPr lIns="19050" tIns="19050" rIns="19050" bIns="19050" anchor="ctr"/>
          <a:lstStyle/>
          <a:p>
            <a:pPr algn="ctr" defTabSz="228600" hangingPunct="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dirty="0">
              <a:solidFill>
                <a:srgbClr val="FFFFFF"/>
              </a:solidFill>
              <a:effectLst>
                <a:outerShdw blurRad="38100" dist="12700" dir="5400000" rotWithShape="0">
                  <a:srgbClr val="000000">
                    <a:alpha val="50000"/>
                  </a:srgbClr>
                </a:outerShdw>
              </a:effectLst>
              <a:latin typeface="Roboto Light" panose="02000000000000000000" pitchFamily="2" charset="0"/>
              <a:ea typeface="Roboto Light" panose="02000000000000000000" pitchFamily="2" charset="0"/>
              <a:sym typeface="Gill Sans"/>
            </a:endParaRPr>
          </a:p>
        </p:txBody>
      </p:sp>
      <p:sp>
        <p:nvSpPr>
          <p:cNvPr id="11" name="Roboto light 30pt…">
            <a:extLst>
              <a:ext uri="{FF2B5EF4-FFF2-40B4-BE49-F238E27FC236}">
                <a16:creationId xmlns:a16="http://schemas.microsoft.com/office/drawing/2014/main" id="{F839EAA7-A494-41E6-804B-10DC2A026917}"/>
              </a:ext>
            </a:extLst>
          </p:cNvPr>
          <p:cNvSpPr txBox="1"/>
          <p:nvPr/>
        </p:nvSpPr>
        <p:spPr>
          <a:xfrm>
            <a:off x="7079403" y="2571180"/>
            <a:ext cx="4743224" cy="3590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pPr defTabSz="1219169" hangingPunct="0">
              <a:defRPr sz="3000">
                <a:solidFill>
                  <a:srgbClr val="283338"/>
                </a:solidFill>
                <a:latin typeface="Roboto Light"/>
                <a:ea typeface="Roboto Light"/>
                <a:cs typeface="Roboto Light"/>
                <a:sym typeface="Roboto Light"/>
              </a:defRPr>
            </a:pPr>
            <a:r>
              <a:rPr lang="et-EE" sz="2000" dirty="0" err="1">
                <a:solidFill>
                  <a:srgbClr val="283338"/>
                </a:solidFill>
                <a:latin typeface="Roboto Light"/>
                <a:ea typeface="Roboto Light"/>
                <a:sym typeface="Roboto Light"/>
              </a:rPr>
              <a:t>CARe</a:t>
            </a:r>
            <a:r>
              <a:rPr lang="et-EE" sz="2000" dirty="0">
                <a:solidFill>
                  <a:srgbClr val="283338"/>
                </a:solidFill>
                <a:latin typeface="Roboto Light"/>
                <a:ea typeface="Roboto Light"/>
                <a:sym typeface="Roboto Light"/>
              </a:rPr>
              <a:t> koolituse eesmärk:</a:t>
            </a:r>
            <a:endParaRPr sz="2000" kern="0" dirty="0">
              <a:solidFill>
                <a:srgbClr val="283338"/>
              </a:solidFill>
              <a:latin typeface="Roboto Light"/>
              <a:ea typeface="Roboto Light"/>
              <a:sym typeface="Roboto Light"/>
            </a:endParaRPr>
          </a:p>
        </p:txBody>
      </p:sp>
      <p:sp>
        <p:nvSpPr>
          <p:cNvPr id="12" name="Roboto light 30pt…">
            <a:extLst>
              <a:ext uri="{FF2B5EF4-FFF2-40B4-BE49-F238E27FC236}">
                <a16:creationId xmlns:a16="http://schemas.microsoft.com/office/drawing/2014/main" id="{43861062-8455-49F2-A4D3-FBE1E7EDBE1D}"/>
              </a:ext>
            </a:extLst>
          </p:cNvPr>
          <p:cNvSpPr txBox="1"/>
          <p:nvPr/>
        </p:nvSpPr>
        <p:spPr>
          <a:xfrm>
            <a:off x="7123721" y="4049285"/>
            <a:ext cx="4743224" cy="3590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pPr defTabSz="1219169" hangingPunct="0">
              <a:defRPr sz="3000">
                <a:solidFill>
                  <a:srgbClr val="283338"/>
                </a:solidFill>
                <a:latin typeface="Roboto Light"/>
                <a:ea typeface="Roboto Light"/>
                <a:cs typeface="Roboto Light"/>
                <a:sym typeface="Roboto Light"/>
              </a:defRPr>
            </a:pPr>
            <a:endParaRPr sz="2000" kern="0" dirty="0">
              <a:solidFill>
                <a:srgbClr val="283338"/>
              </a:solidFill>
              <a:latin typeface="Roboto Light"/>
              <a:ea typeface="Roboto Light"/>
              <a:sym typeface="Roboto Light"/>
            </a:endParaRPr>
          </a:p>
        </p:txBody>
      </p:sp>
      <p:sp>
        <p:nvSpPr>
          <p:cNvPr id="13" name="Roboto light 30pt…">
            <a:extLst>
              <a:ext uri="{FF2B5EF4-FFF2-40B4-BE49-F238E27FC236}">
                <a16:creationId xmlns:a16="http://schemas.microsoft.com/office/drawing/2014/main" id="{B2C9F7FA-C71D-4092-B27B-43951419EA15}"/>
              </a:ext>
            </a:extLst>
          </p:cNvPr>
          <p:cNvSpPr txBox="1"/>
          <p:nvPr/>
        </p:nvSpPr>
        <p:spPr>
          <a:xfrm>
            <a:off x="6961559" y="3221675"/>
            <a:ext cx="5142210" cy="31290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pPr marL="285750" indent="-285750">
              <a:buClr>
                <a:schemeClr val="accent1">
                  <a:lumMod val="75000"/>
                </a:schemeClr>
              </a:buClr>
              <a:buFont typeface="Arial" panose="020B0604020202020204" pitchFamily="34" charset="0"/>
              <a:buChar char="•"/>
              <a:defRPr sz="3000">
                <a:solidFill>
                  <a:srgbClr val="283338"/>
                </a:solidFill>
                <a:latin typeface="Roboto Light"/>
                <a:ea typeface="Roboto Light"/>
                <a:cs typeface="Roboto Light"/>
                <a:sym typeface="Roboto Light"/>
              </a:defRPr>
            </a:pPr>
            <a:r>
              <a:rPr lang="et-EE" sz="2000" dirty="0">
                <a:solidFill>
                  <a:srgbClr val="283338"/>
                </a:solidFill>
                <a:latin typeface="Roboto Light"/>
                <a:ea typeface="Roboto Light"/>
                <a:sym typeface="Roboto Light"/>
              </a:rPr>
              <a:t>A</a:t>
            </a:r>
            <a:r>
              <a:rPr lang="fi-FI" sz="2000" kern="0" dirty="0" err="1">
                <a:solidFill>
                  <a:srgbClr val="283338"/>
                </a:solidFill>
                <a:latin typeface="Roboto Light"/>
                <a:ea typeface="Roboto Light"/>
                <a:sym typeface="Roboto Light"/>
              </a:rPr>
              <a:t>nda</a:t>
            </a:r>
            <a:r>
              <a:rPr lang="fi-FI" sz="2000" kern="0" dirty="0">
                <a:solidFill>
                  <a:srgbClr val="283338"/>
                </a:solidFill>
                <a:latin typeface="Roboto Light"/>
                <a:ea typeface="Roboto Light"/>
                <a:sym typeface="Roboto Light"/>
              </a:rPr>
              <a:t> </a:t>
            </a:r>
            <a:r>
              <a:rPr lang="fi-FI" sz="2000" kern="0" dirty="0" err="1">
                <a:solidFill>
                  <a:srgbClr val="283338"/>
                </a:solidFill>
                <a:latin typeface="Roboto Light"/>
                <a:ea typeface="Roboto Light"/>
                <a:sym typeface="Roboto Light"/>
              </a:rPr>
              <a:t>alusteadmisi</a:t>
            </a:r>
            <a:r>
              <a:rPr lang="fi-FI" sz="2000" kern="0" dirty="0">
                <a:solidFill>
                  <a:srgbClr val="283338"/>
                </a:solidFill>
                <a:latin typeface="Roboto Light"/>
                <a:ea typeface="Roboto Light"/>
                <a:sym typeface="Roboto Light"/>
              </a:rPr>
              <a:t> CARe </a:t>
            </a:r>
            <a:r>
              <a:rPr lang="fi-FI" sz="2000" kern="0" dirty="0" err="1">
                <a:solidFill>
                  <a:srgbClr val="283338"/>
                </a:solidFill>
                <a:latin typeface="Roboto Light"/>
                <a:ea typeface="Roboto Light"/>
                <a:sym typeface="Roboto Light"/>
              </a:rPr>
              <a:t>metoodika</a:t>
            </a:r>
            <a:r>
              <a:rPr lang="fi-FI" sz="2000" kern="0" dirty="0">
                <a:solidFill>
                  <a:srgbClr val="283338"/>
                </a:solidFill>
                <a:latin typeface="Roboto Light"/>
                <a:ea typeface="Roboto Light"/>
                <a:sym typeface="Roboto Light"/>
              </a:rPr>
              <a:t> </a:t>
            </a:r>
            <a:r>
              <a:rPr lang="fi-FI" sz="2000" kern="0" dirty="0" err="1">
                <a:solidFill>
                  <a:srgbClr val="283338"/>
                </a:solidFill>
                <a:latin typeface="Roboto Light"/>
                <a:ea typeface="Roboto Light"/>
                <a:sym typeface="Roboto Light"/>
              </a:rPr>
              <a:t>põhiprintsiipidest</a:t>
            </a:r>
            <a:r>
              <a:rPr lang="et-EE" sz="2000" kern="0" dirty="0">
                <a:solidFill>
                  <a:srgbClr val="283338"/>
                </a:solidFill>
                <a:latin typeface="Roboto Light"/>
                <a:ea typeface="Roboto Light"/>
                <a:sym typeface="Roboto Light"/>
              </a:rPr>
              <a:t>;</a:t>
            </a:r>
          </a:p>
          <a:p>
            <a:pPr marL="285750" indent="-285750">
              <a:buClr>
                <a:schemeClr val="accent1">
                  <a:lumMod val="75000"/>
                </a:schemeClr>
              </a:buClr>
              <a:buFont typeface="Arial" panose="020B0604020202020204" pitchFamily="34" charset="0"/>
              <a:buChar char="•"/>
              <a:defRPr sz="3000">
                <a:solidFill>
                  <a:srgbClr val="283338"/>
                </a:solidFill>
                <a:latin typeface="Roboto Light"/>
                <a:ea typeface="Roboto Light"/>
                <a:cs typeface="Roboto Light"/>
                <a:sym typeface="Roboto Light"/>
              </a:defRPr>
            </a:pPr>
            <a:endParaRPr lang="et-EE" sz="2000" dirty="0">
              <a:solidFill>
                <a:srgbClr val="283338"/>
              </a:solidFill>
              <a:latin typeface="Roboto Light"/>
              <a:ea typeface="Roboto Light"/>
              <a:sym typeface="Roboto Light"/>
            </a:endParaRPr>
          </a:p>
          <a:p>
            <a:pPr marL="285750" indent="-285750">
              <a:buClr>
                <a:schemeClr val="accent1">
                  <a:lumMod val="75000"/>
                </a:schemeClr>
              </a:buClr>
              <a:buFont typeface="Arial" panose="020B0604020202020204" pitchFamily="34" charset="0"/>
              <a:buChar char="•"/>
              <a:defRPr sz="3000">
                <a:solidFill>
                  <a:srgbClr val="283338"/>
                </a:solidFill>
                <a:latin typeface="Roboto Light"/>
                <a:ea typeface="Roboto Light"/>
                <a:cs typeface="Roboto Light"/>
                <a:sym typeface="Roboto Light"/>
              </a:defRPr>
            </a:pPr>
            <a:r>
              <a:rPr lang="et-EE" sz="2000" dirty="0">
                <a:solidFill>
                  <a:srgbClr val="283338"/>
                </a:solidFill>
                <a:latin typeface="Roboto Light"/>
                <a:ea typeface="Roboto Light"/>
                <a:sym typeface="Roboto Light"/>
              </a:rPr>
              <a:t>Õpetada nii individuaalse klienditöö kui võrgustikutöö oskusi;</a:t>
            </a:r>
          </a:p>
          <a:p>
            <a:pPr marL="285750" indent="-285750">
              <a:buClr>
                <a:schemeClr val="accent1">
                  <a:lumMod val="75000"/>
                </a:schemeClr>
              </a:buClr>
              <a:buFont typeface="Arial" panose="020B0604020202020204" pitchFamily="34" charset="0"/>
              <a:buChar char="•"/>
              <a:defRPr sz="3000">
                <a:solidFill>
                  <a:srgbClr val="283338"/>
                </a:solidFill>
                <a:latin typeface="Roboto Light"/>
                <a:ea typeface="Roboto Light"/>
                <a:cs typeface="Roboto Light"/>
                <a:sym typeface="Roboto Light"/>
              </a:defRPr>
            </a:pPr>
            <a:endParaRPr lang="et-EE" sz="2000" dirty="0">
              <a:solidFill>
                <a:srgbClr val="283338"/>
              </a:solidFill>
              <a:latin typeface="Roboto Light"/>
              <a:ea typeface="Roboto Light"/>
              <a:sym typeface="Roboto Light"/>
            </a:endParaRPr>
          </a:p>
          <a:p>
            <a:pPr marL="285750" indent="-285750">
              <a:buClr>
                <a:schemeClr val="accent1">
                  <a:lumMod val="75000"/>
                </a:schemeClr>
              </a:buClr>
              <a:buFont typeface="Arial" panose="020B0604020202020204" pitchFamily="34" charset="0"/>
              <a:buChar char="•"/>
              <a:defRPr sz="3000">
                <a:solidFill>
                  <a:srgbClr val="283338"/>
                </a:solidFill>
                <a:latin typeface="Roboto Light"/>
                <a:ea typeface="Roboto Light"/>
                <a:cs typeface="Roboto Light"/>
                <a:sym typeface="Roboto Light"/>
              </a:defRPr>
            </a:pPr>
            <a:r>
              <a:rPr lang="et-EE" sz="2000" dirty="0">
                <a:solidFill>
                  <a:srgbClr val="283338"/>
                </a:solidFill>
                <a:latin typeface="Roboto Light"/>
                <a:ea typeface="Roboto Light"/>
                <a:sym typeface="Roboto Light"/>
              </a:rPr>
              <a:t>Toetada </a:t>
            </a:r>
            <a:r>
              <a:rPr lang="et-EE" sz="2000" dirty="0" err="1">
                <a:solidFill>
                  <a:srgbClr val="283338"/>
                </a:solidFill>
                <a:latin typeface="Roboto Light"/>
                <a:ea typeface="Roboto Light"/>
                <a:sym typeface="Roboto Light"/>
              </a:rPr>
              <a:t>CARe</a:t>
            </a:r>
            <a:r>
              <a:rPr lang="et-EE" sz="2000" dirty="0">
                <a:solidFill>
                  <a:srgbClr val="283338"/>
                </a:solidFill>
                <a:latin typeface="Roboto Light"/>
                <a:ea typeface="Roboto Light"/>
                <a:sym typeface="Roboto Light"/>
              </a:rPr>
              <a:t> metoodika rakendamist töötukassa nõustamise praktikasse.</a:t>
            </a:r>
            <a:endParaRPr lang="et-EE" sz="2000" kern="0" dirty="0">
              <a:solidFill>
                <a:srgbClr val="283338"/>
              </a:solidFill>
              <a:latin typeface="Roboto Light"/>
              <a:ea typeface="Roboto Light"/>
              <a:sym typeface="Roboto Light"/>
            </a:endParaRPr>
          </a:p>
          <a:p>
            <a:pPr algn="l">
              <a:defRPr sz="3000">
                <a:solidFill>
                  <a:srgbClr val="283338"/>
                </a:solidFill>
                <a:latin typeface="Roboto Light"/>
                <a:ea typeface="Roboto Light"/>
                <a:cs typeface="Roboto Light"/>
                <a:sym typeface="Roboto Light"/>
              </a:defRPr>
            </a:pPr>
            <a:endParaRPr lang="et-EE" sz="2000" dirty="0">
              <a:solidFill>
                <a:srgbClr val="283338"/>
              </a:solidFill>
              <a:latin typeface="Roboto Light"/>
              <a:ea typeface="Roboto Light"/>
              <a:sym typeface="Roboto Light"/>
            </a:endParaRPr>
          </a:p>
          <a:p>
            <a:pPr defTabSz="1219169" hangingPunct="0">
              <a:defRPr sz="3000">
                <a:solidFill>
                  <a:srgbClr val="283338"/>
                </a:solidFill>
                <a:latin typeface="Roboto Light"/>
                <a:ea typeface="Roboto Light"/>
                <a:cs typeface="Roboto Light"/>
                <a:sym typeface="Roboto Light"/>
              </a:defRPr>
            </a:pPr>
            <a:endParaRPr lang="fi-FI" sz="2000" kern="0" dirty="0">
              <a:solidFill>
                <a:srgbClr val="283338"/>
              </a:solidFill>
              <a:latin typeface="Roboto Light"/>
              <a:ea typeface="Roboto Light"/>
              <a:sym typeface="Roboto Light"/>
            </a:endParaRPr>
          </a:p>
        </p:txBody>
      </p:sp>
      <p:sp>
        <p:nvSpPr>
          <p:cNvPr id="14" name="Shape">
            <a:extLst>
              <a:ext uri="{FF2B5EF4-FFF2-40B4-BE49-F238E27FC236}">
                <a16:creationId xmlns:a16="http://schemas.microsoft.com/office/drawing/2014/main" id="{62924B30-E27D-4542-BB28-EEE0E94F163D}"/>
              </a:ext>
            </a:extLst>
          </p:cNvPr>
          <p:cNvSpPr/>
          <p:nvPr/>
        </p:nvSpPr>
        <p:spPr>
          <a:xfrm rot="1251993">
            <a:off x="204428" y="2518349"/>
            <a:ext cx="454745" cy="384001"/>
          </a:xfrm>
          <a:custGeom>
            <a:avLst/>
            <a:gdLst/>
            <a:ahLst/>
            <a:cxnLst>
              <a:cxn ang="0">
                <a:pos x="wd2" y="hd2"/>
              </a:cxn>
              <a:cxn ang="5400000">
                <a:pos x="wd2" y="hd2"/>
              </a:cxn>
              <a:cxn ang="10800000">
                <a:pos x="wd2" y="hd2"/>
              </a:cxn>
              <a:cxn ang="16200000">
                <a:pos x="wd2" y="hd2"/>
              </a:cxn>
            </a:cxnLst>
            <a:rect l="0" t="0" r="r" b="b"/>
            <a:pathLst>
              <a:path w="21600" h="21523" extrusionOk="0">
                <a:moveTo>
                  <a:pt x="12552" y="46"/>
                </a:moveTo>
                <a:cubicBezTo>
                  <a:pt x="10355" y="46"/>
                  <a:pt x="8316" y="972"/>
                  <a:pt x="6642" y="2638"/>
                </a:cubicBezTo>
                <a:lnTo>
                  <a:pt x="4655" y="232"/>
                </a:lnTo>
                <a:cubicBezTo>
                  <a:pt x="4393" y="-77"/>
                  <a:pt x="3975" y="-77"/>
                  <a:pt x="3713" y="232"/>
                </a:cubicBezTo>
                <a:cubicBezTo>
                  <a:pt x="1308" y="3009"/>
                  <a:pt x="0" y="6773"/>
                  <a:pt x="0" y="10785"/>
                </a:cubicBezTo>
                <a:cubicBezTo>
                  <a:pt x="0" y="11217"/>
                  <a:pt x="314" y="11587"/>
                  <a:pt x="680" y="11587"/>
                </a:cubicBezTo>
                <a:lnTo>
                  <a:pt x="3504" y="11587"/>
                </a:lnTo>
                <a:cubicBezTo>
                  <a:pt x="3870" y="17141"/>
                  <a:pt x="7793" y="21523"/>
                  <a:pt x="12552" y="21523"/>
                </a:cubicBezTo>
                <a:cubicBezTo>
                  <a:pt x="17573" y="21523"/>
                  <a:pt x="21600" y="16709"/>
                  <a:pt x="21600" y="10846"/>
                </a:cubicBezTo>
                <a:cubicBezTo>
                  <a:pt x="21600" y="4860"/>
                  <a:pt x="17521" y="46"/>
                  <a:pt x="12552" y="46"/>
                </a:cubicBezTo>
                <a:close/>
                <a:moveTo>
                  <a:pt x="4184" y="1960"/>
                </a:moveTo>
                <a:lnTo>
                  <a:pt x="6119" y="4305"/>
                </a:lnTo>
                <a:cubicBezTo>
                  <a:pt x="6119" y="4305"/>
                  <a:pt x="6119" y="4305"/>
                  <a:pt x="6119" y="4305"/>
                </a:cubicBezTo>
                <a:lnTo>
                  <a:pt x="10878" y="9982"/>
                </a:lnTo>
                <a:lnTo>
                  <a:pt x="4079" y="9982"/>
                </a:lnTo>
                <a:lnTo>
                  <a:pt x="1360" y="9982"/>
                </a:lnTo>
                <a:cubicBezTo>
                  <a:pt x="1517" y="7020"/>
                  <a:pt x="2510" y="4181"/>
                  <a:pt x="4184" y="1960"/>
                </a:cubicBezTo>
                <a:close/>
                <a:moveTo>
                  <a:pt x="12552" y="19918"/>
                </a:moveTo>
                <a:cubicBezTo>
                  <a:pt x="8525" y="19918"/>
                  <a:pt x="5178" y="16277"/>
                  <a:pt x="4864" y="11587"/>
                </a:cubicBezTo>
                <a:lnTo>
                  <a:pt x="12552" y="11587"/>
                </a:lnTo>
                <a:cubicBezTo>
                  <a:pt x="12814" y="11587"/>
                  <a:pt x="13075" y="11402"/>
                  <a:pt x="13180" y="11093"/>
                </a:cubicBezTo>
                <a:cubicBezTo>
                  <a:pt x="13284" y="10785"/>
                  <a:pt x="13232" y="10476"/>
                  <a:pt x="13023" y="10229"/>
                </a:cubicBezTo>
                <a:lnTo>
                  <a:pt x="7584" y="3749"/>
                </a:lnTo>
                <a:cubicBezTo>
                  <a:pt x="8943" y="2392"/>
                  <a:pt x="10722" y="1651"/>
                  <a:pt x="12500" y="1651"/>
                </a:cubicBezTo>
                <a:cubicBezTo>
                  <a:pt x="16736" y="1651"/>
                  <a:pt x="20240" y="5724"/>
                  <a:pt x="20240" y="10785"/>
                </a:cubicBezTo>
                <a:cubicBezTo>
                  <a:pt x="20240" y="15845"/>
                  <a:pt x="16788" y="19918"/>
                  <a:pt x="12552" y="19918"/>
                </a:cubicBezTo>
                <a:close/>
              </a:path>
            </a:pathLst>
          </a:custGeom>
          <a:solidFill>
            <a:srgbClr val="F99230"/>
          </a:solidFill>
          <a:ln w="12700">
            <a:miter lim="400000"/>
          </a:ln>
        </p:spPr>
        <p:txBody>
          <a:bodyPr lIns="19050" tIns="19050" rIns="19050" bIns="19050" anchor="ctr"/>
          <a:lstStyle/>
          <a:p>
            <a:pPr algn="ctr" defTabSz="228600" hangingPunct="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dirty="0">
              <a:solidFill>
                <a:srgbClr val="FFFFFF"/>
              </a:solidFill>
              <a:effectLst>
                <a:outerShdw blurRad="38100" dist="12700" dir="5400000" rotWithShape="0">
                  <a:srgbClr val="000000">
                    <a:alpha val="50000"/>
                  </a:srgbClr>
                </a:outerShdw>
              </a:effectLst>
              <a:latin typeface="Roboto Light" panose="02000000000000000000" pitchFamily="2" charset="0"/>
              <a:ea typeface="Roboto Light" panose="02000000000000000000" pitchFamily="2" charset="0"/>
              <a:sym typeface="Gill Sans"/>
            </a:endParaRPr>
          </a:p>
        </p:txBody>
      </p:sp>
    </p:spTree>
    <p:extLst>
      <p:ext uri="{BB962C8B-B14F-4D97-AF65-F5344CB8AC3E}">
        <p14:creationId xmlns:p14="http://schemas.microsoft.com/office/powerpoint/2010/main" val="127188024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Suur slaidi pealkiri…"/>
          <p:cNvSpPr txBox="1">
            <a:spLocks noGrp="1"/>
          </p:cNvSpPr>
          <p:nvPr>
            <p:ph type="title"/>
          </p:nvPr>
        </p:nvSpPr>
        <p:spPr>
          <a:xfrm>
            <a:off x="916272" y="-7690"/>
            <a:ext cx="10516937" cy="1620249"/>
          </a:xfrm>
          <a:prstGeom prst="rect">
            <a:avLst/>
          </a:prstGeom>
        </p:spPr>
        <p:txBody>
          <a:bodyPr>
            <a:noAutofit/>
          </a:bodyPr>
          <a:lstStyle/>
          <a:p>
            <a:pPr>
              <a:defRPr sz="10000" spc="-200"/>
            </a:pPr>
            <a:r>
              <a:rPr lang="et-EE" sz="4400" dirty="0"/>
              <a:t>CARe metoodika kasutusele võtmine  </a:t>
            </a:r>
            <a:endParaRPr sz="4400" dirty="0"/>
          </a:p>
        </p:txBody>
      </p:sp>
      <p:graphicFrame>
        <p:nvGraphicFramePr>
          <p:cNvPr id="2" name="Skemaatiline diagramm 1">
            <a:extLst>
              <a:ext uri="{FF2B5EF4-FFF2-40B4-BE49-F238E27FC236}">
                <a16:creationId xmlns:a16="http://schemas.microsoft.com/office/drawing/2014/main" id="{CC85D0D7-3F72-4259-B46E-CDDD0760DDF4}"/>
              </a:ext>
            </a:extLst>
          </p:cNvPr>
          <p:cNvGraphicFramePr/>
          <p:nvPr>
            <p:extLst>
              <p:ext uri="{D42A27DB-BD31-4B8C-83A1-F6EECF244321}">
                <p14:modId xmlns:p14="http://schemas.microsoft.com/office/powerpoint/2010/main" val="2437445730"/>
              </p:ext>
            </p:extLst>
          </p:nvPr>
        </p:nvGraphicFramePr>
        <p:xfrm>
          <a:off x="649605" y="1347249"/>
          <a:ext cx="11221720" cy="4792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68E10737-E94C-43CE-BCDA-1E67882366A0}"/>
              </a:ext>
            </a:extLst>
          </p:cNvPr>
          <p:cNvSpPr txBox="1"/>
          <p:nvPr/>
        </p:nvSpPr>
        <p:spPr>
          <a:xfrm>
            <a:off x="622070" y="5012265"/>
            <a:ext cx="1474470" cy="10361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et-EE" sz="1600" dirty="0">
                <a:sym typeface="Roboto"/>
              </a:rPr>
              <a:t>Tartu nõustajad,</a:t>
            </a:r>
          </a:p>
          <a:p>
            <a:pPr algn="ctr" defTabSz="1219169" hangingPunct="0"/>
            <a:r>
              <a:rPr lang="et-EE" sz="1600" dirty="0"/>
              <a:t>juhatuse liige,</a:t>
            </a:r>
          </a:p>
          <a:p>
            <a:pPr algn="ctr" defTabSz="1219169" hangingPunct="0"/>
            <a:r>
              <a:rPr lang="et-EE" sz="1600" dirty="0"/>
              <a:t>t</a:t>
            </a:r>
            <a:r>
              <a:rPr lang="et-EE" sz="1600" dirty="0">
                <a:sym typeface="Roboto"/>
              </a:rPr>
              <a:t>öökeskse nõustamise tiim</a:t>
            </a:r>
          </a:p>
        </p:txBody>
      </p:sp>
      <p:sp>
        <p:nvSpPr>
          <p:cNvPr id="6" name="TextBox 5">
            <a:extLst>
              <a:ext uri="{FF2B5EF4-FFF2-40B4-BE49-F238E27FC236}">
                <a16:creationId xmlns:a16="http://schemas.microsoft.com/office/drawing/2014/main" id="{833D9E5A-A523-48AD-85FA-CDC751845848}"/>
              </a:ext>
            </a:extLst>
          </p:cNvPr>
          <p:cNvSpPr txBox="1"/>
          <p:nvPr/>
        </p:nvSpPr>
        <p:spPr>
          <a:xfrm>
            <a:off x="2758719" y="5484089"/>
            <a:ext cx="1131570" cy="5437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et-EE" sz="1600" dirty="0">
                <a:sym typeface="Roboto"/>
              </a:rPr>
              <a:t>JK2 koolitus kuni 2021</a:t>
            </a:r>
          </a:p>
        </p:txBody>
      </p:sp>
      <p:sp>
        <p:nvSpPr>
          <p:cNvPr id="7" name="TextBox 6">
            <a:extLst>
              <a:ext uri="{FF2B5EF4-FFF2-40B4-BE49-F238E27FC236}">
                <a16:creationId xmlns:a16="http://schemas.microsoft.com/office/drawing/2014/main" id="{E1634E62-5B0F-430D-8647-3C7EC7C05BDF}"/>
              </a:ext>
            </a:extLst>
          </p:cNvPr>
          <p:cNvSpPr txBox="1"/>
          <p:nvPr/>
        </p:nvSpPr>
        <p:spPr>
          <a:xfrm>
            <a:off x="4482398" y="5572879"/>
            <a:ext cx="1474470" cy="5437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et-EE" sz="1600" dirty="0"/>
              <a:t>Töökeskse nõustamise tiim</a:t>
            </a:r>
            <a:endParaRPr lang="et-EE" sz="1600" dirty="0">
              <a:solidFill>
                <a:srgbClr val="5E5E5E"/>
              </a:solidFill>
              <a:sym typeface="Roboto"/>
            </a:endParaRPr>
          </a:p>
        </p:txBody>
      </p:sp>
      <p:sp>
        <p:nvSpPr>
          <p:cNvPr id="8" name="TextBox 7">
            <a:extLst>
              <a:ext uri="{FF2B5EF4-FFF2-40B4-BE49-F238E27FC236}">
                <a16:creationId xmlns:a16="http://schemas.microsoft.com/office/drawing/2014/main" id="{4B83BC78-8BBF-4A2D-88C9-59D572C341B7}"/>
              </a:ext>
            </a:extLst>
          </p:cNvPr>
          <p:cNvSpPr txBox="1"/>
          <p:nvPr/>
        </p:nvSpPr>
        <p:spPr>
          <a:xfrm>
            <a:off x="6512983" y="5264031"/>
            <a:ext cx="1262959" cy="7899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et-EE" sz="1600" dirty="0">
                <a:sym typeface="Roboto"/>
              </a:rPr>
              <a:t>JK2, kes on läbinud alates 2018 koolituse </a:t>
            </a:r>
          </a:p>
        </p:txBody>
      </p:sp>
      <p:sp>
        <p:nvSpPr>
          <p:cNvPr id="9" name="TextBox 8">
            <a:extLst>
              <a:ext uri="{FF2B5EF4-FFF2-40B4-BE49-F238E27FC236}">
                <a16:creationId xmlns:a16="http://schemas.microsoft.com/office/drawing/2014/main" id="{D39C5679-134C-4447-AF4E-FFBC8C1AF540}"/>
              </a:ext>
            </a:extLst>
          </p:cNvPr>
          <p:cNvSpPr txBox="1"/>
          <p:nvPr/>
        </p:nvSpPr>
        <p:spPr>
          <a:xfrm>
            <a:off x="8467273" y="5504707"/>
            <a:ext cx="1356360" cy="5437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et-EE" sz="1600" dirty="0">
                <a:sym typeface="Roboto"/>
              </a:rPr>
              <a:t>Uue sihtrühmana JK1</a:t>
            </a:r>
          </a:p>
        </p:txBody>
      </p:sp>
      <p:sp>
        <p:nvSpPr>
          <p:cNvPr id="10" name="TextBox 9">
            <a:extLst>
              <a:ext uri="{FF2B5EF4-FFF2-40B4-BE49-F238E27FC236}">
                <a16:creationId xmlns:a16="http://schemas.microsoft.com/office/drawing/2014/main" id="{53C5C4EB-8802-4C2B-92F1-9BEB80B465F1}"/>
              </a:ext>
            </a:extLst>
          </p:cNvPr>
          <p:cNvSpPr txBox="1"/>
          <p:nvPr/>
        </p:nvSpPr>
        <p:spPr>
          <a:xfrm>
            <a:off x="10355775" y="5414997"/>
            <a:ext cx="1506220" cy="7899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et-EE" sz="1600" dirty="0"/>
              <a:t>Sügisel 2021 algas sisekoolitajate praktika</a:t>
            </a:r>
            <a:endParaRPr lang="et-EE" sz="1600" dirty="0">
              <a:solidFill>
                <a:srgbClr val="5E5E5E"/>
              </a:solidFill>
              <a:sym typeface="Roboto"/>
            </a:endParaRPr>
          </a:p>
        </p:txBody>
      </p:sp>
    </p:spTree>
    <p:extLst>
      <p:ext uri="{BB962C8B-B14F-4D97-AF65-F5344CB8AC3E}">
        <p14:creationId xmlns:p14="http://schemas.microsoft.com/office/powerpoint/2010/main" val="3418979345"/>
      </p:ext>
    </p:extLst>
  </p:cSld>
  <p:clrMapOvr>
    <a:masterClrMapping/>
  </p:clrMapOvr>
  <p:transition spd="med"/>
</p:sld>
</file>

<file path=ppt/theme/theme1.xml><?xml version="1.0" encoding="utf-8"?>
<a:theme xmlns:a="http://schemas.openxmlformats.org/drawingml/2006/main" name="AngleLinesVTI">
  <a:themeElements>
    <a:clrScheme name="AnalogousFromLightSeedLeftStep">
      <a:dk1>
        <a:srgbClr val="000000"/>
      </a:dk1>
      <a:lt1>
        <a:srgbClr val="FFFFFF"/>
      </a:lt1>
      <a:dk2>
        <a:srgbClr val="412427"/>
      </a:dk2>
      <a:lt2>
        <a:srgbClr val="E2E5E8"/>
      </a:lt2>
      <a:accent1>
        <a:srgbClr val="BC9C7A"/>
      </a:accent1>
      <a:accent2>
        <a:srgbClr val="BD817B"/>
      </a:accent2>
      <a:accent3>
        <a:srgbClr val="C993A5"/>
      </a:accent3>
      <a:accent4>
        <a:srgbClr val="BD7BAC"/>
      </a:accent4>
      <a:accent5>
        <a:srgbClr val="C193C9"/>
      </a:accent5>
      <a:accent6>
        <a:srgbClr val="977BBD"/>
      </a:accent6>
      <a:hlink>
        <a:srgbClr val="6084A9"/>
      </a:hlink>
      <a:folHlink>
        <a:srgbClr val="7F7F7F"/>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LinesVTI" id="{BC1FC193-C72F-4761-9899-1105EDF6BAE8}" vid="{64612625-F022-44B7-B9FA-9D26DEDBDC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289</TotalTime>
  <Words>1685</Words>
  <Application>Microsoft Office PowerPoint</Application>
  <PresentationFormat>Laiekraan</PresentationFormat>
  <Paragraphs>295</Paragraphs>
  <Slides>38</Slides>
  <Notes>29</Notes>
  <HiddenSlides>0</HiddenSlides>
  <MMClips>0</MMClips>
  <ScaleCrop>false</ScaleCrop>
  <HeadingPairs>
    <vt:vector size="6" baseType="variant">
      <vt:variant>
        <vt:lpstr>Kasutatud fondid</vt:lpstr>
      </vt:variant>
      <vt:variant>
        <vt:i4>10</vt:i4>
      </vt:variant>
      <vt:variant>
        <vt:lpstr>Kujundus</vt:lpstr>
      </vt:variant>
      <vt:variant>
        <vt:i4>1</vt:i4>
      </vt:variant>
      <vt:variant>
        <vt:lpstr>Slaidipealkirjad</vt:lpstr>
      </vt:variant>
      <vt:variant>
        <vt:i4>38</vt:i4>
      </vt:variant>
    </vt:vector>
  </HeadingPairs>
  <TitlesOfParts>
    <vt:vector size="49" baseType="lpstr">
      <vt:lpstr>Arial</vt:lpstr>
      <vt:lpstr>Calibri</vt:lpstr>
      <vt:lpstr>Helvetica</vt:lpstr>
      <vt:lpstr>Montserrat</vt:lpstr>
      <vt:lpstr>Roboto</vt:lpstr>
      <vt:lpstr>Roboto Light</vt:lpstr>
      <vt:lpstr>Roboto Medium</vt:lpstr>
      <vt:lpstr>Univers</vt:lpstr>
      <vt:lpstr>Univers Condensed Light</vt:lpstr>
      <vt:lpstr>Walbaum Display Light</vt:lpstr>
      <vt:lpstr>AngleLinesVTI</vt:lpstr>
      <vt:lpstr>KONVERENTS  „TAASTUMISE TOETAMISE VÕIMALUSED“  21.-22.09.2021</vt:lpstr>
      <vt:lpstr>Teemad:</vt:lpstr>
      <vt:lpstr>Personaalne ja sotsiaalne taastumine</vt:lpstr>
      <vt:lpstr>Miks on töötamine oluline?</vt:lpstr>
      <vt:lpstr>Harjutus 1:</vt:lpstr>
      <vt:lpstr>CARe töövõtete kasutamine nõustajate töös</vt:lpstr>
      <vt:lpstr>Töökeskne nõustamine ja           nõustajate arendamine</vt:lpstr>
      <vt:lpstr>CARe metoodika nõustajate tööriistana</vt:lpstr>
      <vt:lpstr>CARe metoodika kasutusele võtmine  </vt:lpstr>
      <vt:lpstr>CARe metoodika rakendamise toetamine</vt:lpstr>
      <vt:lpstr>PowerPointi esitlus</vt:lpstr>
      <vt:lpstr>PowerPointi esitlus</vt:lpstr>
      <vt:lpstr>PowerPointi esitlus</vt:lpstr>
      <vt:lpstr>PowerPointi esitlus</vt:lpstr>
      <vt:lpstr>Võrgustikutöö</vt:lpstr>
      <vt:lpstr>CARe kasutamine teeb tööandja ja töötaja kokkuviimise lihtsamaks </vt:lpstr>
      <vt:lpstr>Valmistume pakkuma CARe koolitust sisekoolitusena</vt:lpstr>
      <vt:lpstr>PowerPointi esitlus</vt:lpstr>
      <vt:lpstr>Nõustajate tagasiside praktikale</vt:lpstr>
      <vt:lpstr>Nõustajate mõtted</vt:lpstr>
      <vt:lpstr>Nõustajate ettepanekud organisatsioonile</vt:lpstr>
      <vt:lpstr>Näiteid kliendi soovist</vt:lpstr>
      <vt:lpstr>Klientide tagasiside</vt:lpstr>
      <vt:lpstr>Kadi Roosipuu</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Harjutus</vt:lpstr>
      <vt:lpstr>Harjutus: ohumärkide plaani koostamine iseendale.</vt:lpstr>
      <vt:lpstr>Ohumärkide plaan </vt:lpstr>
      <vt:lpstr>Suur tänu! Karin.Hanga@tootukassa.ee</vt:lpstr>
      <vt:lpstr>TAASTUMINE ON VÕIMALIK!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Taastumise konverents</dc:title>
  <dc:creator>Bert Kallas</dc:creator>
  <cp:lastModifiedBy>Karin Hanga</cp:lastModifiedBy>
  <cp:revision>29</cp:revision>
  <dcterms:created xsi:type="dcterms:W3CDTF">2021-09-06T19:07:42Z</dcterms:created>
  <dcterms:modified xsi:type="dcterms:W3CDTF">2021-09-24T07:27:25Z</dcterms:modified>
</cp:coreProperties>
</file>